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24" r:id="rId7"/>
    <p:sldId id="316" r:id="rId8"/>
    <p:sldId id="319" r:id="rId9"/>
    <p:sldId id="320" r:id="rId10"/>
    <p:sldId id="321" r:id="rId11"/>
    <p:sldId id="325"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810"/>
  </p:normalViewPr>
  <p:slideViewPr>
    <p:cSldViewPr snapToGrid="0" showGuides="1">
      <p:cViewPr varScale="1">
        <p:scale>
          <a:sx n="83" d="100"/>
          <a:sy n="83" d="100"/>
        </p:scale>
        <p:origin x="660" y="52"/>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14.10.2020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268866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864001"/>
          </a:xfrm>
        </p:spPr>
        <p:txBody>
          <a:bodyPr>
            <a:normAutofit fontScale="90000"/>
          </a:bodyPr>
          <a:lstStyle/>
          <a:p>
            <a:r>
              <a:rPr lang="en-US" sz="2700" b="1" dirty="0"/>
              <a:t>Publishing options:</a:t>
            </a:r>
            <a:br>
              <a:rPr lang="en-US" sz="2700" b="1" dirty="0"/>
            </a:br>
            <a:r>
              <a:rPr lang="en-US" sz="2700" b="1" dirty="0"/>
              <a:t>VSNU institute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D5D49E8C-41EC-4D99-B48F-322801FCF86E}"/>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FAF60925-5593-41E0-BA73-AFD14F8FBB29}"/>
              </a:ext>
            </a:extLst>
          </p:cNvPr>
          <p:cNvSpPr txBox="1"/>
          <p:nvPr/>
        </p:nvSpPr>
        <p:spPr>
          <a:xfrm>
            <a:off x="352866" y="1601660"/>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3" name="Picture 2">
            <a:extLst>
              <a:ext uri="{FF2B5EF4-FFF2-40B4-BE49-F238E27FC236}">
                <a16:creationId xmlns:a16="http://schemas.microsoft.com/office/drawing/2014/main" id="{CE264C4F-CA6C-4121-8DE4-01F35F3E0252}"/>
              </a:ext>
            </a:extLst>
          </p:cNvPr>
          <p:cNvPicPr>
            <a:picLocks noChangeAspect="1"/>
          </p:cNvPicPr>
          <p:nvPr/>
        </p:nvPicPr>
        <p:blipFill>
          <a:blip r:embed="rId2"/>
          <a:stretch>
            <a:fillRect/>
          </a:stretch>
        </p:blipFill>
        <p:spPr>
          <a:xfrm>
            <a:off x="0" y="33607"/>
            <a:ext cx="9144000" cy="5109893"/>
          </a:xfrm>
          <a:prstGeom prst="rect">
            <a:avLst/>
          </a:prstGeom>
        </p:spPr>
      </p:pic>
      <p:sp>
        <p:nvSpPr>
          <p:cNvPr id="7" name="TextBox 6">
            <a:extLst>
              <a:ext uri="{FF2B5EF4-FFF2-40B4-BE49-F238E27FC236}">
                <a16:creationId xmlns:a16="http://schemas.microsoft.com/office/drawing/2014/main" id="{844AEDA3-C64C-4E3D-B2CC-875D22BF49DC}"/>
              </a:ext>
            </a:extLst>
          </p:cNvPr>
          <p:cNvSpPr txBox="1"/>
          <p:nvPr/>
        </p:nvSpPr>
        <p:spPr>
          <a:xfrm>
            <a:off x="138492" y="1325383"/>
            <a:ext cx="1954634" cy="3477875"/>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and Co- authors receive a copy of the summary via email</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The article becomes OA on ScienceDirect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The librarian at the institution will receive a request to validate the discount within 48 hours</a:t>
            </a:r>
          </a:p>
        </p:txBody>
      </p:sp>
    </p:spTree>
    <p:extLst>
      <p:ext uri="{BB962C8B-B14F-4D97-AF65-F5344CB8AC3E}">
        <p14:creationId xmlns:p14="http://schemas.microsoft.com/office/powerpoint/2010/main" val="28338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4" name="Picture 4" descr="C:\Users\ARADHY~1\AppData\Local\Temp\SNAGHTML3daa12.PNG">
            <a:extLst>
              <a:ext uri="{FF2B5EF4-FFF2-40B4-BE49-F238E27FC236}">
                <a16:creationId xmlns:a16="http://schemas.microsoft.com/office/drawing/2014/main" id="{DE935BFF-4633-4157-96ED-B443432A4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EC6751-1CAC-4A54-9873-50FC41D35CBC}"/>
              </a:ext>
            </a:extLst>
          </p:cNvPr>
          <p:cNvSpPr txBox="1"/>
          <p:nvPr/>
        </p:nvSpPr>
        <p:spPr>
          <a:xfrm>
            <a:off x="285468" y="1359194"/>
            <a:ext cx="1761688" cy="195438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link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name and email address would appear in the live system</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2050" name="Picture 2" descr="C:\Users\ARADHY~1\AppData\Local\Temp\SNAGHTML33be75.PNG">
            <a:extLst>
              <a:ext uri="{FF2B5EF4-FFF2-40B4-BE49-F238E27FC236}">
                <a16:creationId xmlns:a16="http://schemas.microsoft.com/office/drawing/2014/main" id="{244418A8-3589-4F50-99E4-B6182BA1D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3694F5-DD3A-4A8E-956E-ED1EE7717BBD}"/>
              </a:ext>
            </a:extLst>
          </p:cNvPr>
          <p:cNvSpPr txBox="1"/>
          <p:nvPr/>
        </p:nvSpPr>
        <p:spPr>
          <a:xfrm>
            <a:off x="227644" y="1594559"/>
            <a:ext cx="1844304" cy="1954381"/>
          </a:xfrm>
          <a:prstGeom prst="rect">
            <a:avLst/>
          </a:prstGeom>
          <a:noFill/>
        </p:spPr>
        <p:txBody>
          <a:bodyPr wrap="square" rtlCol="0">
            <a:spAutoFit/>
          </a:bodyPr>
          <a:lstStyle/>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VSNU agreement</a:t>
            </a:r>
          </a:p>
          <a:p>
            <a:pPr marL="171450" indent="-171450" algn="ctr">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In this case author chooses University of Amsterdam</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3" name="Picture 2">
            <a:extLst>
              <a:ext uri="{FF2B5EF4-FFF2-40B4-BE49-F238E27FC236}">
                <a16:creationId xmlns:a16="http://schemas.microsoft.com/office/drawing/2014/main" id="{2C872E54-8F16-4ED6-9378-5EA53FE8626B}"/>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D7963975-202E-465D-956D-9951FF3D2C82}"/>
              </a:ext>
            </a:extLst>
          </p:cNvPr>
          <p:cNvSpPr txBox="1"/>
          <p:nvPr/>
        </p:nvSpPr>
        <p:spPr>
          <a:xfrm>
            <a:off x="318076" y="2151232"/>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3" name="Picture 2">
            <a:extLst>
              <a:ext uri="{FF2B5EF4-FFF2-40B4-BE49-F238E27FC236}">
                <a16:creationId xmlns:a16="http://schemas.microsoft.com/office/drawing/2014/main" id="{5E2D7D43-01E2-4E6E-90F6-C41B2FFE5993}"/>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AFC4AB8-166F-4BDA-904C-5C5A08C47B27}"/>
              </a:ext>
            </a:extLst>
          </p:cNvPr>
          <p:cNvSpPr txBox="1"/>
          <p:nvPr/>
        </p:nvSpPr>
        <p:spPr>
          <a:xfrm>
            <a:off x="142176" y="1944661"/>
            <a:ext cx="2072079" cy="178510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if needed. Funder information is needed when author has received research funding </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For VSNU agreement, we only use the corresponding author affiliation to present the VSNU agreement</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4" name="Picture 3">
            <a:extLst>
              <a:ext uri="{FF2B5EF4-FFF2-40B4-BE49-F238E27FC236}">
                <a16:creationId xmlns:a16="http://schemas.microsoft.com/office/drawing/2014/main" id="{0185B326-B680-461D-BFC9-372F6A49634F}"/>
              </a:ext>
            </a:extLst>
          </p:cNvPr>
          <p:cNvPicPr>
            <a:picLocks noChangeAspect="1"/>
          </p:cNvPicPr>
          <p:nvPr/>
        </p:nvPicPr>
        <p:blipFill>
          <a:blip r:embed="rId3"/>
          <a:stretch>
            <a:fillRect/>
          </a:stretch>
        </p:blipFill>
        <p:spPr>
          <a:xfrm>
            <a:off x="0" y="-11623"/>
            <a:ext cx="9144000" cy="5143500"/>
          </a:xfrm>
          <a:prstGeom prst="rect">
            <a:avLst/>
          </a:prstGeom>
        </p:spPr>
      </p:pic>
      <p:sp>
        <p:nvSpPr>
          <p:cNvPr id="9" name="TextBox 8">
            <a:extLst>
              <a:ext uri="{FF2B5EF4-FFF2-40B4-BE49-F238E27FC236}">
                <a16:creationId xmlns:a16="http://schemas.microsoft.com/office/drawing/2014/main" id="{B99F17D8-590F-4C73-94F7-33B30805E2E3}"/>
              </a:ext>
            </a:extLst>
          </p:cNvPr>
          <p:cNvSpPr txBox="1"/>
          <p:nvPr/>
        </p:nvSpPr>
        <p:spPr>
          <a:xfrm>
            <a:off x="162479" y="397997"/>
            <a:ext cx="1659695" cy="4662815"/>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consortium rejects the APC request in the Elsevier OA Platform (EOAP), we also make it clear that the authors will receive a full price invoice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Gold OA is pre-selected in this case</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3887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1026" name="Picture 2">
            <a:extLst>
              <a:ext uri="{FF2B5EF4-FFF2-40B4-BE49-F238E27FC236}">
                <a16:creationId xmlns:a16="http://schemas.microsoft.com/office/drawing/2014/main" id="{BE4DE9F3-D641-462F-A9A9-BEFE5235F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EE9BAD-EDC6-4C1A-A8B7-4DD8D0F5B6D5}"/>
              </a:ext>
            </a:extLst>
          </p:cNvPr>
          <p:cNvSpPr txBox="1"/>
          <p:nvPr/>
        </p:nvSpPr>
        <p:spPr>
          <a:xfrm>
            <a:off x="138989" y="1632390"/>
            <a:ext cx="2150669"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case of OA, author selects the CC License </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CC BY license in this case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id="{B5B9FDA6-2575-4F90-87C5-070F1A720E93}"/>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8CAE4EBB-B878-4346-BABC-2F7EFE46D5B2}"/>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32D33FAC-B035-43EE-A6EF-62CE23D7A59B}"/>
              </a:ext>
            </a:extLst>
          </p:cNvPr>
          <p:cNvPicPr>
            <a:picLocks noChangeAspect="1"/>
          </p:cNvPicPr>
          <p:nvPr/>
        </p:nvPicPr>
        <p:blipFill>
          <a:blip r:embed="rId2"/>
          <a:stretch>
            <a:fillRect/>
          </a:stretch>
        </p:blipFill>
        <p:spPr>
          <a:xfrm>
            <a:off x="46209" y="0"/>
            <a:ext cx="9051582" cy="5143500"/>
          </a:xfrm>
          <a:prstGeom prst="rect">
            <a:avLst/>
          </a:prstGeom>
        </p:spPr>
      </p:pic>
      <p:sp>
        <p:nvSpPr>
          <p:cNvPr id="7" name="TextBox 6">
            <a:extLst>
              <a:ext uri="{FF2B5EF4-FFF2-40B4-BE49-F238E27FC236}">
                <a16:creationId xmlns:a16="http://schemas.microsoft.com/office/drawing/2014/main" id="{41225B78-AEE9-465A-A54E-BB5402D8408C}"/>
              </a:ext>
            </a:extLst>
          </p:cNvPr>
          <p:cNvSpPr txBox="1"/>
          <p:nvPr/>
        </p:nvSpPr>
        <p:spPr>
          <a:xfrm>
            <a:off x="261381"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287</Words>
  <Application>Microsoft Office PowerPoint</Application>
  <PresentationFormat>On-screen Show (16:9)</PresentationFormat>
  <Paragraphs>40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Elsevier</vt:lpstr>
      <vt:lpstr>Publishing options: VSNU institute associated authors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2020-10-14T12:30:32Z</dcterms:modified>
</cp:coreProperties>
</file>