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68243A-9F81-4BCC-B3C7-E0506CA972C7}" v="1" dt="2024-03-18T06:21:41.1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78" autoAdjust="0"/>
    <p:restoredTop sz="94660"/>
  </p:normalViewPr>
  <p:slideViewPr>
    <p:cSldViewPr snapToGrid="0">
      <p:cViewPr varScale="1">
        <p:scale>
          <a:sx n="114" d="100"/>
          <a:sy n="114" d="100"/>
        </p:scale>
        <p:origin x="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alken, A.F. (Arjan)" userId="a22efcb0-c962-4301-8d43-9a7ae41f58e5" providerId="ADAL" clId="{1D68243A-9F81-4BCC-B3C7-E0506CA972C7}"/>
    <pc:docChg chg="custSel modSld sldOrd">
      <pc:chgData name="Schalken, A.F. (Arjan)" userId="a22efcb0-c962-4301-8d43-9a7ae41f58e5" providerId="ADAL" clId="{1D68243A-9F81-4BCC-B3C7-E0506CA972C7}" dt="2024-03-18T06:54:58.363" v="233" actId="20577"/>
      <pc:docMkLst>
        <pc:docMk/>
      </pc:docMkLst>
      <pc:sldChg chg="modSp mod">
        <pc:chgData name="Schalken, A.F. (Arjan)" userId="a22efcb0-c962-4301-8d43-9a7ae41f58e5" providerId="ADAL" clId="{1D68243A-9F81-4BCC-B3C7-E0506CA972C7}" dt="2024-03-18T06:54:26.229" v="229" actId="20577"/>
        <pc:sldMkLst>
          <pc:docMk/>
          <pc:sldMk cId="3857432395" sldId="256"/>
        </pc:sldMkLst>
        <pc:spChg chg="mod">
          <ac:chgData name="Schalken, A.F. (Arjan)" userId="a22efcb0-c962-4301-8d43-9a7ae41f58e5" providerId="ADAL" clId="{1D68243A-9F81-4BCC-B3C7-E0506CA972C7}" dt="2024-03-18T06:54:26.229" v="229" actId="20577"/>
          <ac:spMkLst>
            <pc:docMk/>
            <pc:sldMk cId="3857432395" sldId="256"/>
            <ac:spMk id="5" creationId="{54C772C1-350F-EC95-7FAD-214AC70501DF}"/>
          </ac:spMkLst>
        </pc:spChg>
      </pc:sldChg>
      <pc:sldChg chg="addSp modSp mod">
        <pc:chgData name="Schalken, A.F. (Arjan)" userId="a22efcb0-c962-4301-8d43-9a7ae41f58e5" providerId="ADAL" clId="{1D68243A-9F81-4BCC-B3C7-E0506CA972C7}" dt="2024-03-18T06:51:41.651" v="191" actId="313"/>
        <pc:sldMkLst>
          <pc:docMk/>
          <pc:sldMk cId="1572311558" sldId="258"/>
        </pc:sldMkLst>
        <pc:spChg chg="add mod">
          <ac:chgData name="Schalken, A.F. (Arjan)" userId="a22efcb0-c962-4301-8d43-9a7ae41f58e5" providerId="ADAL" clId="{1D68243A-9F81-4BCC-B3C7-E0506CA972C7}" dt="2024-03-18T06:21:50.599" v="183" actId="20577"/>
          <ac:spMkLst>
            <pc:docMk/>
            <pc:sldMk cId="1572311558" sldId="258"/>
            <ac:spMk id="2" creationId="{40B0C128-D09A-7E81-D94A-5CF1088BC1E5}"/>
          </ac:spMkLst>
        </pc:spChg>
        <pc:graphicFrameChg chg="modGraphic">
          <ac:chgData name="Schalken, A.F. (Arjan)" userId="a22efcb0-c962-4301-8d43-9a7ae41f58e5" providerId="ADAL" clId="{1D68243A-9F81-4BCC-B3C7-E0506CA972C7}" dt="2024-03-18T06:51:41.651" v="191" actId="313"/>
          <ac:graphicFrameMkLst>
            <pc:docMk/>
            <pc:sldMk cId="1572311558" sldId="258"/>
            <ac:graphicFrameMk id="4" creationId="{0F94DBE9-7814-9048-EB12-61FD7FF70713}"/>
          </ac:graphicFrameMkLst>
        </pc:graphicFrameChg>
      </pc:sldChg>
      <pc:sldChg chg="modSp mod">
        <pc:chgData name="Schalken, A.F. (Arjan)" userId="a22efcb0-c962-4301-8d43-9a7ae41f58e5" providerId="ADAL" clId="{1D68243A-9F81-4BCC-B3C7-E0506CA972C7}" dt="2024-03-18T06:54:58.363" v="233" actId="20577"/>
        <pc:sldMkLst>
          <pc:docMk/>
          <pc:sldMk cId="1298531352" sldId="259"/>
        </pc:sldMkLst>
        <pc:spChg chg="mod">
          <ac:chgData name="Schalken, A.F. (Arjan)" userId="a22efcb0-c962-4301-8d43-9a7ae41f58e5" providerId="ADAL" clId="{1D68243A-9F81-4BCC-B3C7-E0506CA972C7}" dt="2024-03-18T06:36:35.512" v="187" actId="20577"/>
          <ac:spMkLst>
            <pc:docMk/>
            <pc:sldMk cId="1298531352" sldId="259"/>
            <ac:spMk id="3" creationId="{0726DADF-E524-36CC-C333-5E654296EEA4}"/>
          </ac:spMkLst>
        </pc:spChg>
        <pc:spChg chg="mod">
          <ac:chgData name="Schalken, A.F. (Arjan)" userId="a22efcb0-c962-4301-8d43-9a7ae41f58e5" providerId="ADAL" clId="{1D68243A-9F81-4BCC-B3C7-E0506CA972C7}" dt="2024-03-18T06:54:58.363" v="233" actId="20577"/>
          <ac:spMkLst>
            <pc:docMk/>
            <pc:sldMk cId="1298531352" sldId="259"/>
            <ac:spMk id="5" creationId="{1A8BE9E1-723A-2ED1-207A-E40004E8919D}"/>
          </ac:spMkLst>
        </pc:spChg>
        <pc:spChg chg="mod">
          <ac:chgData name="Schalken, A.F. (Arjan)" userId="a22efcb0-c962-4301-8d43-9a7ae41f58e5" providerId="ADAL" clId="{1D68243A-9F81-4BCC-B3C7-E0506CA972C7}" dt="2024-03-18T06:21:15.260" v="178" actId="313"/>
          <ac:spMkLst>
            <pc:docMk/>
            <pc:sldMk cId="1298531352" sldId="259"/>
            <ac:spMk id="7" creationId="{1BDC913E-A102-2865-CEDE-AA66E6E47D94}"/>
          </ac:spMkLst>
        </pc:spChg>
      </pc:sldChg>
      <pc:sldChg chg="modSp mod ord">
        <pc:chgData name="Schalken, A.F. (Arjan)" userId="a22efcb0-c962-4301-8d43-9a7ae41f58e5" providerId="ADAL" clId="{1D68243A-9F81-4BCC-B3C7-E0506CA972C7}" dt="2024-03-18T06:51:32.475" v="189" actId="313"/>
        <pc:sldMkLst>
          <pc:docMk/>
          <pc:sldMk cId="302265390" sldId="260"/>
        </pc:sldMkLst>
        <pc:graphicFrameChg chg="modGraphic">
          <ac:chgData name="Schalken, A.F. (Arjan)" userId="a22efcb0-c962-4301-8d43-9a7ae41f58e5" providerId="ADAL" clId="{1D68243A-9F81-4BCC-B3C7-E0506CA972C7}" dt="2024-03-18T06:51:32.475" v="189" actId="313"/>
          <ac:graphicFrameMkLst>
            <pc:docMk/>
            <pc:sldMk cId="302265390" sldId="260"/>
            <ac:graphicFrameMk id="4" creationId="{0F94DBE9-7814-9048-EB12-61FD7FF70713}"/>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C234-28BE-C8E4-6DB0-197E33937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75E71E-6D85-EEFF-E744-28F23B929F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EA6D16-92F8-274D-B907-037FE3038A41}"/>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53029073-F838-231B-F3B2-612DCBA24A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C615C-A904-8C94-01BD-B76BE88065B1}"/>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21754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DAAEF-2C7B-5EC3-7090-1B4747C0D4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489E6-1D93-ECF3-BAAD-E667DB88F6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8E8A3-D04D-E5AB-8D35-D6974E927510}"/>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63415D33-22DA-325C-DDD3-553B2C0A2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9B4E8D-454F-2214-976E-C411790E6DA5}"/>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369902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787C0E-8EF6-93DE-C2F7-DC50375337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D83FE2-E739-3F82-23FA-0BE9A45788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C0D04-B253-7E65-3A21-6EBC7933F06B}"/>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545BB144-F320-6042-BBA6-02B8FD864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FA436-C4BA-386F-FE25-12F4C0A854E7}"/>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273189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BF475-CA73-205B-6174-D3545648A2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88B851-5E73-654F-2FCD-90976994A0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64F0C-547C-6AA6-2A44-6322E0C4783B}"/>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A89D77A3-C743-F75D-E617-4AB9D18F87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C43DF-B1E0-895D-C5A8-0EEEC48887EF}"/>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1810522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C325F-F801-19EF-B0DB-18CD612CA5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C453DC-485A-6585-9112-0FED36952C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7E970F-1EEA-4205-40F6-02802EB8C369}"/>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1EE0B49C-5A2A-90ED-2463-D540969DB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733E57-06E5-543A-C93E-07B8A087BCAB}"/>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269434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625A4-18C6-A7C9-638C-EDEA4E0104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5439A6-BE72-2B52-AE10-9E48F6F1F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F9B940-5DCA-A994-DF3F-9E2B03E46E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3425B-5B2D-9940-EC5B-BAF141D68AD8}"/>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6" name="Footer Placeholder 5">
            <a:extLst>
              <a:ext uri="{FF2B5EF4-FFF2-40B4-BE49-F238E27FC236}">
                <a16:creationId xmlns:a16="http://schemas.microsoft.com/office/drawing/2014/main" id="{509FCFEC-941F-4DD8-2267-4E97E9E8A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D19EE8-768F-0340-D0EA-83654EE97D54}"/>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228090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7F3E-B67E-BB2E-B0F9-69CE2E211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50AFF6-48BD-48AA-4541-4A2CE0DF68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DA6D46-B497-D904-F1A5-73F320FBE1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C24DEC-0220-5FA5-66B8-A29506717A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4B3B34-DCD7-0C02-5D92-A5CF7AA2C4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86B0FA-85E5-ED51-B9F3-57E93C1F16C2}"/>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8" name="Footer Placeholder 7">
            <a:extLst>
              <a:ext uri="{FF2B5EF4-FFF2-40B4-BE49-F238E27FC236}">
                <a16:creationId xmlns:a16="http://schemas.microsoft.com/office/drawing/2014/main" id="{86713392-A570-0190-0F29-3A282F5754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3B1E42-1259-D3CA-7DC1-67FB1C580408}"/>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338810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2E5E0-1103-BF09-7DAC-2DE581B182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F373DA-F5E6-810F-728B-829DEAD3C349}"/>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4" name="Footer Placeholder 3">
            <a:extLst>
              <a:ext uri="{FF2B5EF4-FFF2-40B4-BE49-F238E27FC236}">
                <a16:creationId xmlns:a16="http://schemas.microsoft.com/office/drawing/2014/main" id="{2E70F24B-82AF-90EB-15EA-BBDF033ABB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2D5D90-8C63-5E12-7191-EEC78D6F3F9C}"/>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163515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5923E0-4DD6-51DE-F8C3-CD1DA7D789D4}"/>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3" name="Footer Placeholder 2">
            <a:extLst>
              <a:ext uri="{FF2B5EF4-FFF2-40B4-BE49-F238E27FC236}">
                <a16:creationId xmlns:a16="http://schemas.microsoft.com/office/drawing/2014/main" id="{06457593-8442-3AAE-30A3-67D0ABA11D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58B24B-8A91-4CF0-7795-4DF2ED327A33}"/>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32960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C840-5CF8-BB76-6262-2BA915AC4D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301B14-3165-9F6C-D340-AF1FC32BA2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CCC00E-E590-5638-E896-2D3BC70C9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BC7D84-CD2E-908E-8C48-E902C96F522A}"/>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6" name="Footer Placeholder 5">
            <a:extLst>
              <a:ext uri="{FF2B5EF4-FFF2-40B4-BE49-F238E27FC236}">
                <a16:creationId xmlns:a16="http://schemas.microsoft.com/office/drawing/2014/main" id="{2018F76F-6A40-81A4-DF44-8DDFFF2487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71A98-7681-A409-113C-1A0F4B4D8412}"/>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204742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B8645-F07C-1708-86F1-D3600AB3F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7B29BC-F8B3-B937-533E-61D2694A6F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82BA40-1485-C0C2-C0F3-651F7D2E0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2EFA7-B3BE-22ED-7DE3-DB01B30E6F95}"/>
              </a:ext>
            </a:extLst>
          </p:cNvPr>
          <p:cNvSpPr>
            <a:spLocks noGrp="1"/>
          </p:cNvSpPr>
          <p:nvPr>
            <p:ph type="dt" sz="half" idx="10"/>
          </p:nvPr>
        </p:nvSpPr>
        <p:spPr/>
        <p:txBody>
          <a:bodyPr/>
          <a:lstStyle/>
          <a:p>
            <a:fld id="{B7EAAA30-EA98-4263-9C23-075E24BED260}" type="datetimeFigureOut">
              <a:rPr lang="en-US" smtClean="0"/>
              <a:t>3/15/2024</a:t>
            </a:fld>
            <a:endParaRPr lang="en-US"/>
          </a:p>
        </p:txBody>
      </p:sp>
      <p:sp>
        <p:nvSpPr>
          <p:cNvPr id="6" name="Footer Placeholder 5">
            <a:extLst>
              <a:ext uri="{FF2B5EF4-FFF2-40B4-BE49-F238E27FC236}">
                <a16:creationId xmlns:a16="http://schemas.microsoft.com/office/drawing/2014/main" id="{98360501-86C7-49F6-EE33-3DF8E13818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03341-A8B2-A1C2-A620-E9AD0934FAFB}"/>
              </a:ext>
            </a:extLst>
          </p:cNvPr>
          <p:cNvSpPr>
            <a:spLocks noGrp="1"/>
          </p:cNvSpPr>
          <p:nvPr>
            <p:ph type="sldNum" sz="quarter" idx="12"/>
          </p:nvPr>
        </p:nvSpPr>
        <p:spPr/>
        <p:txBody>
          <a:bodyPr/>
          <a:lstStyle/>
          <a:p>
            <a:fld id="{DD4ED81D-FFE3-43D1-AEF0-7F5BCC7AD0D2}" type="slidenum">
              <a:rPr lang="en-US" smtClean="0"/>
              <a:t>‹#›</a:t>
            </a:fld>
            <a:endParaRPr lang="en-US"/>
          </a:p>
        </p:txBody>
      </p:sp>
    </p:spTree>
    <p:extLst>
      <p:ext uri="{BB962C8B-B14F-4D97-AF65-F5344CB8AC3E}">
        <p14:creationId xmlns:p14="http://schemas.microsoft.com/office/powerpoint/2010/main" val="157420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98D12E-4EC5-DD6E-14EF-0F58C5D011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58B651-0491-AC5F-9C07-86539A41FB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8C4BE-4318-1C91-2CF9-76E6710574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AAA30-EA98-4263-9C23-075E24BED260}" type="datetimeFigureOut">
              <a:rPr lang="en-US" smtClean="0"/>
              <a:t>3/15/2024</a:t>
            </a:fld>
            <a:endParaRPr lang="en-US"/>
          </a:p>
        </p:txBody>
      </p:sp>
      <p:sp>
        <p:nvSpPr>
          <p:cNvPr id="5" name="Footer Placeholder 4">
            <a:extLst>
              <a:ext uri="{FF2B5EF4-FFF2-40B4-BE49-F238E27FC236}">
                <a16:creationId xmlns:a16="http://schemas.microsoft.com/office/drawing/2014/main" id="{16661D34-CD79-8897-D237-3780402B7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E393CB-F46E-765D-6409-488633E087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ED81D-FFE3-43D1-AEF0-7F5BCC7AD0D2}" type="slidenum">
              <a:rPr lang="en-US" smtClean="0"/>
              <a:t>‹#›</a:t>
            </a:fld>
            <a:endParaRPr lang="en-US"/>
          </a:p>
        </p:txBody>
      </p:sp>
    </p:spTree>
    <p:extLst>
      <p:ext uri="{BB962C8B-B14F-4D97-AF65-F5344CB8AC3E}">
        <p14:creationId xmlns:p14="http://schemas.microsoft.com/office/powerpoint/2010/main" val="170337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f.Schalken@vu.n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C772C1-350F-EC95-7FAD-214AC70501DF}"/>
              </a:ext>
            </a:extLst>
          </p:cNvPr>
          <p:cNvSpPr txBox="1"/>
          <p:nvPr/>
        </p:nvSpPr>
        <p:spPr>
          <a:xfrm>
            <a:off x="225469" y="156575"/>
            <a:ext cx="11342317" cy="1846659"/>
          </a:xfrm>
          <a:prstGeom prst="rect">
            <a:avLst/>
          </a:prstGeom>
          <a:noFill/>
        </p:spPr>
        <p:txBody>
          <a:bodyPr wrap="square" rtlCol="0">
            <a:spAutoFit/>
          </a:bodyPr>
          <a:lstStyle/>
          <a:p>
            <a:r>
              <a:rPr lang="en-US" dirty="0"/>
              <a:t>Impact on ownership when choosing a CC BY-NC or CC BY-NC-ND Creative Commons License</a:t>
            </a:r>
          </a:p>
          <a:p>
            <a:r>
              <a:rPr lang="en-US" sz="1200" dirty="0"/>
              <a:t>Arjan Schalken, </a:t>
            </a:r>
            <a:r>
              <a:rPr lang="en-US" sz="1200" dirty="0">
                <a:hlinkClick r:id="rId2"/>
              </a:rPr>
              <a:t>a.f.Schalken@vu.nl</a:t>
            </a:r>
            <a:r>
              <a:rPr lang="en-US" sz="1200" dirty="0"/>
              <a:t> </a:t>
            </a:r>
          </a:p>
          <a:p>
            <a:r>
              <a:rPr lang="en-US" sz="1200" dirty="0"/>
              <a:t>Disclaimers: </a:t>
            </a:r>
          </a:p>
          <a:p>
            <a:pPr marL="171450" indent="-171450">
              <a:buFont typeface="Arial" panose="020B0604020202020204" pitchFamily="34" charset="0"/>
              <a:buChar char="•"/>
            </a:pPr>
            <a:r>
              <a:rPr lang="en-US" sz="1200" dirty="0"/>
              <a:t>status February 2024 (general info, input for ESCA website). Updated with text boxes including additional (partly UKB specific) info in March 2024.</a:t>
            </a:r>
          </a:p>
          <a:p>
            <a:pPr marL="171450" indent="-171450">
              <a:buFont typeface="Arial" panose="020B0604020202020204" pitchFamily="34" charset="0"/>
              <a:buChar char="•"/>
            </a:pPr>
            <a:r>
              <a:rPr lang="en-US" sz="1200" dirty="0"/>
              <a:t>Status mostly based on info collected in 2023.</a:t>
            </a:r>
          </a:p>
          <a:p>
            <a:pPr marL="171450" indent="-171450">
              <a:buFont typeface="Arial" panose="020B0604020202020204" pitchFamily="34" charset="0"/>
              <a:buChar char="•"/>
            </a:pPr>
            <a:r>
              <a:rPr lang="en-US" sz="1200" dirty="0"/>
              <a:t>Consortia can have alternative agreements with a publisher about ownership. </a:t>
            </a:r>
          </a:p>
          <a:p>
            <a:pPr marL="171450" indent="-171450">
              <a:buFont typeface="Arial" panose="020B0604020202020204" pitchFamily="34" charset="0"/>
              <a:buChar char="•"/>
            </a:pPr>
            <a:r>
              <a:rPr lang="en-US" sz="1200" dirty="0"/>
              <a:t>Because most of full open access journals only uses CC BY as license, the overview focusses on the hybrid journal portfolio of mentioned publishers. </a:t>
            </a:r>
          </a:p>
          <a:p>
            <a:pPr marL="171450" indent="-171450">
              <a:buFont typeface="Arial" panose="020B0604020202020204" pitchFamily="34" charset="0"/>
              <a:buChar char="•"/>
            </a:pPr>
            <a:r>
              <a:rPr lang="en-US" sz="1200" dirty="0"/>
              <a:t>Journals that are published on behalf of a Society can have different policies (based on the policy of the Society).</a:t>
            </a:r>
          </a:p>
          <a:p>
            <a:pPr marL="171450" indent="-171450">
              <a:buFont typeface="Arial" panose="020B0604020202020204" pitchFamily="34" charset="0"/>
              <a:buChar char="•"/>
            </a:pPr>
            <a:r>
              <a:rPr lang="en-US" sz="1200" dirty="0"/>
              <a:t>Publishers are most often not explicit about their definition of ‘commercial usage’. As a result, the impact of NC is not always clear.</a:t>
            </a:r>
          </a:p>
        </p:txBody>
      </p:sp>
    </p:spTree>
    <p:extLst>
      <p:ext uri="{BB962C8B-B14F-4D97-AF65-F5344CB8AC3E}">
        <p14:creationId xmlns:p14="http://schemas.microsoft.com/office/powerpoint/2010/main" val="385743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F94DBE9-7814-9048-EB12-61FD7FF70713}"/>
              </a:ext>
            </a:extLst>
          </p:cNvPr>
          <p:cNvGraphicFramePr>
            <a:graphicFrameLocks noGrp="1"/>
          </p:cNvGraphicFramePr>
          <p:nvPr>
            <p:extLst>
              <p:ext uri="{D42A27DB-BD31-4B8C-83A1-F6EECF244321}">
                <p14:modId xmlns:p14="http://schemas.microsoft.com/office/powerpoint/2010/main" val="3746559509"/>
              </p:ext>
            </p:extLst>
          </p:nvPr>
        </p:nvGraphicFramePr>
        <p:xfrm>
          <a:off x="0" y="0"/>
          <a:ext cx="12192000" cy="6492356"/>
        </p:xfrm>
        <a:graphic>
          <a:graphicData uri="http://schemas.openxmlformats.org/drawingml/2006/table">
            <a:tbl>
              <a:tblPr firstRow="1" bandRow="1">
                <a:tableStyleId>{5C22544A-7EE6-4342-B048-85BDC9FD1C3A}</a:tableStyleId>
              </a:tblPr>
              <a:tblGrid>
                <a:gridCol w="702973">
                  <a:extLst>
                    <a:ext uri="{9D8B030D-6E8A-4147-A177-3AD203B41FA5}">
                      <a16:colId xmlns:a16="http://schemas.microsoft.com/office/drawing/2014/main" val="1029221506"/>
                    </a:ext>
                  </a:extLst>
                </a:gridCol>
                <a:gridCol w="1923029">
                  <a:extLst>
                    <a:ext uri="{9D8B030D-6E8A-4147-A177-3AD203B41FA5}">
                      <a16:colId xmlns:a16="http://schemas.microsoft.com/office/drawing/2014/main" val="32487165"/>
                    </a:ext>
                  </a:extLst>
                </a:gridCol>
                <a:gridCol w="2756341">
                  <a:extLst>
                    <a:ext uri="{9D8B030D-6E8A-4147-A177-3AD203B41FA5}">
                      <a16:colId xmlns:a16="http://schemas.microsoft.com/office/drawing/2014/main" val="845919150"/>
                    </a:ext>
                  </a:extLst>
                </a:gridCol>
                <a:gridCol w="2724291">
                  <a:extLst>
                    <a:ext uri="{9D8B030D-6E8A-4147-A177-3AD203B41FA5}">
                      <a16:colId xmlns:a16="http://schemas.microsoft.com/office/drawing/2014/main" val="2986021579"/>
                    </a:ext>
                  </a:extLst>
                </a:gridCol>
                <a:gridCol w="4085366">
                  <a:extLst>
                    <a:ext uri="{9D8B030D-6E8A-4147-A177-3AD203B41FA5}">
                      <a16:colId xmlns:a16="http://schemas.microsoft.com/office/drawing/2014/main" val="2174034691"/>
                    </a:ext>
                  </a:extLst>
                </a:gridCol>
              </a:tblGrid>
              <a:tr h="365876">
                <a:tc>
                  <a:txBody>
                    <a:bodyPr/>
                    <a:lstStyle/>
                    <a:p>
                      <a:r>
                        <a:rPr lang="en-US" sz="1000" dirty="0"/>
                        <a:t>Publisher</a:t>
                      </a:r>
                    </a:p>
                  </a:txBody>
                  <a:tcPr/>
                </a:tc>
                <a:tc>
                  <a:txBody>
                    <a:bodyPr/>
                    <a:lstStyle/>
                    <a:p>
                      <a:r>
                        <a:rPr lang="en-US" sz="1000" dirty="0"/>
                        <a:t>Position author</a:t>
                      </a:r>
                    </a:p>
                  </a:txBody>
                  <a:tcPr/>
                </a:tc>
                <a:tc>
                  <a:txBody>
                    <a:bodyPr/>
                    <a:lstStyle/>
                    <a:p>
                      <a:r>
                        <a:rPr lang="en-US" sz="1000" dirty="0"/>
                        <a:t>Position Publisher</a:t>
                      </a:r>
                    </a:p>
                  </a:txBody>
                  <a:tcPr/>
                </a:tc>
                <a:tc>
                  <a:txBody>
                    <a:bodyPr/>
                    <a:lstStyle/>
                    <a:p>
                      <a:r>
                        <a:rPr lang="en-US" sz="1000" dirty="0"/>
                        <a:t>Position user</a:t>
                      </a:r>
                    </a:p>
                  </a:txBody>
                  <a:tcPr/>
                </a:tc>
                <a:tc>
                  <a:txBody>
                    <a:bodyPr/>
                    <a:lstStyle/>
                    <a:p>
                      <a:r>
                        <a:rPr lang="en-US" sz="1000" dirty="0"/>
                        <a:t>Remarks</a:t>
                      </a:r>
                    </a:p>
                  </a:txBody>
                  <a:tcPr/>
                </a:tc>
                <a:extLst>
                  <a:ext uri="{0D108BD9-81ED-4DB2-BD59-A6C34878D82A}">
                    <a16:rowId xmlns:a16="http://schemas.microsoft.com/office/drawing/2014/main" val="3705816641"/>
                  </a:ext>
                </a:extLst>
              </a:tr>
              <a:tr h="365876">
                <a:tc>
                  <a:txBody>
                    <a:bodyPr/>
                    <a:lstStyle/>
                    <a:p>
                      <a:r>
                        <a:rPr lang="en-US" sz="1000" dirty="0"/>
                        <a:t>Elsevier</a:t>
                      </a:r>
                    </a:p>
                  </a:txBody>
                  <a:tcPr/>
                </a:tc>
                <a:tc>
                  <a:txBody>
                    <a:bodyPr/>
                    <a:lstStyle/>
                    <a:p>
                      <a:r>
                        <a:rPr lang="en-US" sz="1000" dirty="0"/>
                        <a:t>Author is obligated to transfer ownership of license to publisher. Author becomes user.</a:t>
                      </a:r>
                    </a:p>
                  </a:txBody>
                  <a:tcPr/>
                </a:tc>
                <a:tc>
                  <a:txBody>
                    <a:bodyPr/>
                    <a:lstStyle/>
                    <a:p>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r>
                        <a:rPr lang="en-US" sz="1000" dirty="0"/>
                        <a:t>User (including the author) who wants to commercially re-use the article and/or make derivatives, needs to submit a requests to the publisher.</a:t>
                      </a:r>
                    </a:p>
                  </a:txBody>
                  <a:tcPr/>
                </a:tc>
                <a:tc>
                  <a:txBody>
                    <a:bodyPr/>
                    <a:lstStyle/>
                    <a:p>
                      <a:r>
                        <a:rPr lang="en-US" sz="1000" dirty="0"/>
                        <a:t>Elsevier uses an online marketplace to sell re-use rights. Authors who want to re-use their own article commercially and/or make derivatives need to request Elsevier for permission. As of 2024 Elsevier offers CC BY-NC as additional restrictive option to CC BY-NC-ND for all its journals.</a:t>
                      </a:r>
                    </a:p>
                    <a:p>
                      <a:r>
                        <a:rPr lang="en-US" sz="1000" dirty="0"/>
                        <a:t>Elsevier considers Massive Open Online Courses (MOOCS) as commercial.</a:t>
                      </a:r>
                    </a:p>
                  </a:txBody>
                  <a:tcPr/>
                </a:tc>
                <a:extLst>
                  <a:ext uri="{0D108BD9-81ED-4DB2-BD59-A6C34878D82A}">
                    <a16:rowId xmlns:a16="http://schemas.microsoft.com/office/drawing/2014/main" val="888109586"/>
                  </a:ext>
                </a:extLst>
              </a:tr>
              <a:tr h="365876">
                <a:tc>
                  <a:txBody>
                    <a:bodyPr/>
                    <a:lstStyle/>
                    <a:p>
                      <a:r>
                        <a:rPr lang="en-US" sz="1000" dirty="0"/>
                        <a:t>S/N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p>
                  </a:txBody>
                  <a:tcPr/>
                </a:tc>
                <a:tc>
                  <a:txBody>
                    <a:bodyPr/>
                    <a:lstStyle/>
                    <a:p>
                      <a:r>
                        <a:rPr lang="en-US" sz="1000" dirty="0"/>
                        <a:t>2% of S/N journals offer a CC BY-NC as default. The other 98% S/N journals have CC BY as default.</a:t>
                      </a:r>
                    </a:p>
                  </a:txBody>
                  <a:tcPr/>
                </a:tc>
                <a:extLst>
                  <a:ext uri="{0D108BD9-81ED-4DB2-BD59-A6C34878D82A}">
                    <a16:rowId xmlns:a16="http://schemas.microsoft.com/office/drawing/2014/main" val="1502465044"/>
                  </a:ext>
                </a:extLst>
              </a:tr>
              <a:tr h="365876">
                <a:tc>
                  <a:txBody>
                    <a:bodyPr/>
                    <a:lstStyle/>
                    <a:p>
                      <a:r>
                        <a:rPr lang="en-US" sz="1000" dirty="0"/>
                        <a:t>Wiley</a:t>
                      </a:r>
                    </a:p>
                  </a:txBody>
                  <a:tcPr/>
                </a:tc>
                <a:tc>
                  <a:txBody>
                    <a:bodyPr/>
                    <a:lstStyle/>
                    <a:p>
                      <a:r>
                        <a:rPr lang="en-US" sz="1000" dirty="0"/>
                        <a:t>Author is obligated to transfer ownership of license to publisher. Author keeps rights for commercial re-use and making derivatives, with some restrictions.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 Publisher also gets the exclusive rights to the shared pre-print / accepted manuscript.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p>
                      <a:endParaRPr lang="en-US" sz="1000" dirty="0"/>
                    </a:p>
                  </a:txBody>
                  <a:tcPr/>
                </a:tc>
                <a:tc>
                  <a:txBody>
                    <a:bodyPr/>
                    <a:lstStyle/>
                    <a:p>
                      <a:r>
                        <a:rPr lang="en-US" sz="1000" dirty="0"/>
                        <a:t>In case of an ND license the author has the right to re-use</a:t>
                      </a:r>
                      <a:r>
                        <a:rPr lang="en-US" sz="1000" b="0" dirty="0"/>
                        <a:t> </a:t>
                      </a:r>
                      <a:r>
                        <a:rPr lang="en-GB" sz="1000" b="0" i="0" u="none" strike="noStrike" kern="1200" baseline="0" dirty="0">
                          <a:solidFill>
                            <a:schemeClr val="dk1"/>
                          </a:solidFill>
                          <a:latin typeface="+mn-lt"/>
                          <a:ea typeface="+mn-ea"/>
                          <a:cs typeface="+mn-cs"/>
                        </a:rPr>
                        <a:t>Article Figures, Tables, Artwork and Selected Text up to 250 words.</a:t>
                      </a:r>
                    </a:p>
                    <a:p>
                      <a:r>
                        <a:rPr lang="en-GB" sz="1000" b="0" i="0" u="none" strike="noStrike" kern="1200" baseline="0" dirty="0">
                          <a:solidFill>
                            <a:schemeClr val="dk1"/>
                          </a:solidFill>
                          <a:latin typeface="+mn-lt"/>
                          <a:ea typeface="+mn-ea"/>
                          <a:cs typeface="+mn-cs"/>
                        </a:rPr>
                        <a:t>Author can give colleagues, professional societies and academic institutions the right to sell the article but only in the context of a course pack that is sold as hardcopy by an academic copy shop, or a society that sells a curated collection as part of a conference. The right for commercial re-use (by for example pharmaceutical company) can only be given by the publisher.</a:t>
                      </a:r>
                    </a:p>
                  </a:txBody>
                  <a:tcPr/>
                </a:tc>
                <a:extLst>
                  <a:ext uri="{0D108BD9-81ED-4DB2-BD59-A6C34878D82A}">
                    <a16:rowId xmlns:a16="http://schemas.microsoft.com/office/drawing/2014/main" val="1142349474"/>
                  </a:ext>
                </a:extLst>
              </a:tr>
              <a:tr h="365876">
                <a:tc>
                  <a:txBody>
                    <a:bodyPr/>
                    <a:lstStyle/>
                    <a:p>
                      <a:r>
                        <a:rPr lang="en-US" sz="1000" dirty="0"/>
                        <a:t>T&amp;F</a:t>
                      </a:r>
                    </a:p>
                  </a:txBody>
                  <a:tcPr/>
                </a:tc>
                <a:tc>
                  <a:txBody>
                    <a:bodyPr/>
                    <a:lstStyle/>
                    <a:p>
                      <a:r>
                        <a:rPr lang="en-US" sz="1000" dirty="0"/>
                        <a:t>Author is obligated to transfer ownership of license to publisher. Author keeps rights for commercial re-use and making derivatives for own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requests author for permission to sell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p>
                      <a:endParaRPr lang="en-US" sz="1000" dirty="0"/>
                    </a:p>
                  </a:txBody>
                  <a:tcPr/>
                </a:tc>
                <a:tc>
                  <a:txBody>
                    <a:bodyPr/>
                    <a:lstStyle/>
                    <a:p>
                      <a:r>
                        <a:rPr lang="en-US" sz="1000" i="1" dirty="0">
                          <a:highlight>
                            <a:srgbClr val="FFFF00"/>
                          </a:highlight>
                        </a:rPr>
                        <a:t>&lt;comment for ESAC: T&amp;F states in feedback that permission from the author for commercial re-use is required but there is no clear process description on the T&amp;F website&gt;</a:t>
                      </a:r>
                    </a:p>
                  </a:txBody>
                  <a:tcPr/>
                </a:tc>
                <a:extLst>
                  <a:ext uri="{0D108BD9-81ED-4DB2-BD59-A6C34878D82A}">
                    <a16:rowId xmlns:a16="http://schemas.microsoft.com/office/drawing/2014/main" val="522446928"/>
                  </a:ext>
                </a:extLst>
              </a:tr>
              <a:tr h="365876">
                <a:tc>
                  <a:txBody>
                    <a:bodyPr/>
                    <a:lstStyle/>
                    <a:p>
                      <a:r>
                        <a:rPr lang="en-US" sz="1000" dirty="0"/>
                        <a:t>Sage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p>
                  </a:txBody>
                  <a:tcPr/>
                </a:tc>
                <a:tc>
                  <a:txBody>
                    <a:bodyPr/>
                    <a:lstStyle/>
                    <a:p>
                      <a:r>
                        <a:rPr lang="en-US" sz="1000" dirty="0"/>
                        <a:t>Sage considers ‘</a:t>
                      </a:r>
                      <a:r>
                        <a:rPr lang="en-GB" sz="1000" b="0" i="0" kern="1200" dirty="0">
                          <a:solidFill>
                            <a:schemeClr val="dk1"/>
                          </a:solidFill>
                          <a:effectLst/>
                          <a:latin typeface="+mn-lt"/>
                          <a:ea typeface="+mn-ea"/>
                          <a:cs typeface="+mn-cs"/>
                        </a:rPr>
                        <a:t>distribution of the content to promote or market a person, product, course, service or organization’ as commercial use for which permission by Sage is required.</a:t>
                      </a:r>
                      <a:endParaRPr lang="en-US" sz="1000" dirty="0"/>
                    </a:p>
                  </a:txBody>
                  <a:tcPr/>
                </a:tc>
                <a:extLst>
                  <a:ext uri="{0D108BD9-81ED-4DB2-BD59-A6C34878D82A}">
                    <a16:rowId xmlns:a16="http://schemas.microsoft.com/office/drawing/2014/main" val="3936238189"/>
                  </a:ext>
                </a:extLst>
              </a:tr>
              <a:tr h="365876">
                <a:tc>
                  <a:txBody>
                    <a:bodyPr/>
                    <a:lstStyle/>
                    <a:p>
                      <a:r>
                        <a:rPr lang="en-US" sz="1000" dirty="0"/>
                        <a:t>ACS</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highlight>
                            <a:srgbClr val="FFFF00"/>
                          </a:highlight>
                        </a:rPr>
                        <a:t>&lt;comment for ESAC: not part of UKB survey because in our current contract all articles have CC BY as default&gt;</a:t>
                      </a:r>
                    </a:p>
                  </a:txBody>
                  <a:tcPr/>
                </a:tc>
                <a:extLst>
                  <a:ext uri="{0D108BD9-81ED-4DB2-BD59-A6C34878D82A}">
                    <a16:rowId xmlns:a16="http://schemas.microsoft.com/office/drawing/2014/main" val="1614552344"/>
                  </a:ext>
                </a:extLst>
              </a:tr>
              <a:tr h="365876">
                <a:tc>
                  <a:txBody>
                    <a:bodyPr/>
                    <a:lstStyle/>
                    <a:p>
                      <a:r>
                        <a:rPr lang="en-US" sz="1000" dirty="0"/>
                        <a:t>OUP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keeps rights for own commercial re-use (not by for-profit publisher or commercial organization) and making derivatives for own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txBody>
                  <a:tcPr/>
                </a:tc>
                <a:tc>
                  <a:txBody>
                    <a:bodyPr/>
                    <a:lstStyle/>
                    <a:p>
                      <a:r>
                        <a:rPr lang="en-US" sz="1000" i="1" dirty="0">
                          <a:highlight>
                            <a:srgbClr val="FFFF00"/>
                          </a:highlight>
                        </a:rPr>
                        <a:t>&lt;comment for ESAC: OUP labels its ‘license to publish’ as confidential. This obstructs </a:t>
                      </a:r>
                      <a:r>
                        <a:rPr lang="en-US" sz="1000" i="1" dirty="0" err="1">
                          <a:highlight>
                            <a:srgbClr val="FFFF00"/>
                          </a:highlight>
                        </a:rPr>
                        <a:t>transparany</a:t>
                      </a:r>
                      <a:r>
                        <a:rPr lang="en-US" sz="1000" dirty="0"/>
                        <a:t>&gt;</a:t>
                      </a:r>
                    </a:p>
                  </a:txBody>
                  <a:tcPr/>
                </a:tc>
                <a:extLst>
                  <a:ext uri="{0D108BD9-81ED-4DB2-BD59-A6C34878D82A}">
                    <a16:rowId xmlns:a16="http://schemas.microsoft.com/office/drawing/2014/main" val="2120525258"/>
                  </a:ext>
                </a:extLst>
              </a:tr>
            </a:tbl>
          </a:graphicData>
        </a:graphic>
      </p:graphicFrame>
    </p:spTree>
    <p:extLst>
      <p:ext uri="{BB962C8B-B14F-4D97-AF65-F5344CB8AC3E}">
        <p14:creationId xmlns:p14="http://schemas.microsoft.com/office/powerpoint/2010/main" val="1598811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F94DBE9-7814-9048-EB12-61FD7FF70713}"/>
              </a:ext>
            </a:extLst>
          </p:cNvPr>
          <p:cNvGraphicFramePr>
            <a:graphicFrameLocks noGrp="1"/>
          </p:cNvGraphicFramePr>
          <p:nvPr/>
        </p:nvGraphicFramePr>
        <p:xfrm>
          <a:off x="0" y="0"/>
          <a:ext cx="12192000" cy="6492356"/>
        </p:xfrm>
        <a:graphic>
          <a:graphicData uri="http://schemas.openxmlformats.org/drawingml/2006/table">
            <a:tbl>
              <a:tblPr firstRow="1" bandRow="1">
                <a:tableStyleId>{5C22544A-7EE6-4342-B048-85BDC9FD1C3A}</a:tableStyleId>
              </a:tblPr>
              <a:tblGrid>
                <a:gridCol w="702973">
                  <a:extLst>
                    <a:ext uri="{9D8B030D-6E8A-4147-A177-3AD203B41FA5}">
                      <a16:colId xmlns:a16="http://schemas.microsoft.com/office/drawing/2014/main" val="1029221506"/>
                    </a:ext>
                  </a:extLst>
                </a:gridCol>
                <a:gridCol w="1923029">
                  <a:extLst>
                    <a:ext uri="{9D8B030D-6E8A-4147-A177-3AD203B41FA5}">
                      <a16:colId xmlns:a16="http://schemas.microsoft.com/office/drawing/2014/main" val="32487165"/>
                    </a:ext>
                  </a:extLst>
                </a:gridCol>
                <a:gridCol w="2756341">
                  <a:extLst>
                    <a:ext uri="{9D8B030D-6E8A-4147-A177-3AD203B41FA5}">
                      <a16:colId xmlns:a16="http://schemas.microsoft.com/office/drawing/2014/main" val="845919150"/>
                    </a:ext>
                  </a:extLst>
                </a:gridCol>
                <a:gridCol w="2724291">
                  <a:extLst>
                    <a:ext uri="{9D8B030D-6E8A-4147-A177-3AD203B41FA5}">
                      <a16:colId xmlns:a16="http://schemas.microsoft.com/office/drawing/2014/main" val="2986021579"/>
                    </a:ext>
                  </a:extLst>
                </a:gridCol>
                <a:gridCol w="4085366">
                  <a:extLst>
                    <a:ext uri="{9D8B030D-6E8A-4147-A177-3AD203B41FA5}">
                      <a16:colId xmlns:a16="http://schemas.microsoft.com/office/drawing/2014/main" val="2174034691"/>
                    </a:ext>
                  </a:extLst>
                </a:gridCol>
              </a:tblGrid>
              <a:tr h="365876">
                <a:tc>
                  <a:txBody>
                    <a:bodyPr/>
                    <a:lstStyle/>
                    <a:p>
                      <a:r>
                        <a:rPr lang="en-US" sz="1000" dirty="0"/>
                        <a:t>Publisher</a:t>
                      </a:r>
                    </a:p>
                  </a:txBody>
                  <a:tcPr/>
                </a:tc>
                <a:tc>
                  <a:txBody>
                    <a:bodyPr/>
                    <a:lstStyle/>
                    <a:p>
                      <a:r>
                        <a:rPr lang="en-US" sz="1000" dirty="0"/>
                        <a:t>Position author</a:t>
                      </a:r>
                    </a:p>
                  </a:txBody>
                  <a:tcPr/>
                </a:tc>
                <a:tc>
                  <a:txBody>
                    <a:bodyPr/>
                    <a:lstStyle/>
                    <a:p>
                      <a:r>
                        <a:rPr lang="en-US" sz="1000" dirty="0"/>
                        <a:t>Position Publisher</a:t>
                      </a:r>
                    </a:p>
                  </a:txBody>
                  <a:tcPr/>
                </a:tc>
                <a:tc>
                  <a:txBody>
                    <a:bodyPr/>
                    <a:lstStyle/>
                    <a:p>
                      <a:r>
                        <a:rPr lang="en-US" sz="1000" dirty="0"/>
                        <a:t>Position user</a:t>
                      </a:r>
                    </a:p>
                  </a:txBody>
                  <a:tcPr/>
                </a:tc>
                <a:tc>
                  <a:txBody>
                    <a:bodyPr/>
                    <a:lstStyle/>
                    <a:p>
                      <a:r>
                        <a:rPr lang="en-US" sz="1000" dirty="0"/>
                        <a:t>Remarks</a:t>
                      </a:r>
                    </a:p>
                  </a:txBody>
                  <a:tcPr/>
                </a:tc>
                <a:extLst>
                  <a:ext uri="{0D108BD9-81ED-4DB2-BD59-A6C34878D82A}">
                    <a16:rowId xmlns:a16="http://schemas.microsoft.com/office/drawing/2014/main" val="3705816641"/>
                  </a:ext>
                </a:extLst>
              </a:tr>
              <a:tr h="365876">
                <a:tc>
                  <a:txBody>
                    <a:bodyPr/>
                    <a:lstStyle/>
                    <a:p>
                      <a:r>
                        <a:rPr lang="en-US" sz="1000" dirty="0"/>
                        <a:t>Elsevier</a:t>
                      </a:r>
                    </a:p>
                  </a:txBody>
                  <a:tcPr/>
                </a:tc>
                <a:tc>
                  <a:txBody>
                    <a:bodyPr/>
                    <a:lstStyle/>
                    <a:p>
                      <a:r>
                        <a:rPr lang="en-US" sz="1000" dirty="0"/>
                        <a:t>Author is obligated to transfer ownership of license to publisher. Author becomes user.</a:t>
                      </a:r>
                    </a:p>
                  </a:txBody>
                  <a:tcPr/>
                </a:tc>
                <a:tc>
                  <a:txBody>
                    <a:bodyPr/>
                    <a:lstStyle/>
                    <a:p>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r>
                        <a:rPr lang="en-US" sz="1000" dirty="0"/>
                        <a:t>User (including the author) who wants to commercially re-use the article and/or make derivatives, needs to submit a requests to the publisher.</a:t>
                      </a:r>
                    </a:p>
                  </a:txBody>
                  <a:tcPr/>
                </a:tc>
                <a:tc>
                  <a:txBody>
                    <a:bodyPr/>
                    <a:lstStyle/>
                    <a:p>
                      <a:r>
                        <a:rPr lang="en-US" sz="1000" dirty="0"/>
                        <a:t>Elsevier uses an online marketplace to sell re-use rights. Authors who want to re-use their own article commercially and/or make derivatives need to request Elsevier for permission. As of 2024 Elsevier offers CC BY-NC as additional restrictive option to CC BY-NC-ND for all its journals.</a:t>
                      </a:r>
                    </a:p>
                    <a:p>
                      <a:r>
                        <a:rPr lang="en-US" sz="1000" dirty="0"/>
                        <a:t>Elsevier considers Massive Open Online Courses (MOOCS) as commercial.</a:t>
                      </a:r>
                    </a:p>
                  </a:txBody>
                  <a:tcPr/>
                </a:tc>
                <a:extLst>
                  <a:ext uri="{0D108BD9-81ED-4DB2-BD59-A6C34878D82A}">
                    <a16:rowId xmlns:a16="http://schemas.microsoft.com/office/drawing/2014/main" val="888109586"/>
                  </a:ext>
                </a:extLst>
              </a:tr>
              <a:tr h="365876">
                <a:tc>
                  <a:txBody>
                    <a:bodyPr/>
                    <a:lstStyle/>
                    <a:p>
                      <a:r>
                        <a:rPr lang="en-US" sz="1000" dirty="0"/>
                        <a:t>S/N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p>
                  </a:txBody>
                  <a:tcPr/>
                </a:tc>
                <a:tc>
                  <a:txBody>
                    <a:bodyPr/>
                    <a:lstStyle/>
                    <a:p>
                      <a:r>
                        <a:rPr lang="en-US" sz="1000" dirty="0"/>
                        <a:t>2% of S/N journals offer a CC BY-NC as default. The other 98% S/N journals have CC BY as default.</a:t>
                      </a:r>
                    </a:p>
                  </a:txBody>
                  <a:tcPr/>
                </a:tc>
                <a:extLst>
                  <a:ext uri="{0D108BD9-81ED-4DB2-BD59-A6C34878D82A}">
                    <a16:rowId xmlns:a16="http://schemas.microsoft.com/office/drawing/2014/main" val="1502465044"/>
                  </a:ext>
                </a:extLst>
              </a:tr>
              <a:tr h="365876">
                <a:tc>
                  <a:txBody>
                    <a:bodyPr/>
                    <a:lstStyle/>
                    <a:p>
                      <a:r>
                        <a:rPr lang="en-US" sz="1000" dirty="0"/>
                        <a:t>Wiley</a:t>
                      </a:r>
                    </a:p>
                  </a:txBody>
                  <a:tcPr/>
                </a:tc>
                <a:tc>
                  <a:txBody>
                    <a:bodyPr/>
                    <a:lstStyle/>
                    <a:p>
                      <a:r>
                        <a:rPr lang="en-US" sz="1000" dirty="0"/>
                        <a:t>Author is obligated to transfer ownership of license to publisher. Author keeps rights for commercial re-use and making derivatives, with some restrictions.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 Publisher also gets the exclusive rights to the shared pre-print / accepted manuscript.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p>
                      <a:endParaRPr lang="en-US" sz="1000" dirty="0"/>
                    </a:p>
                  </a:txBody>
                  <a:tcPr/>
                </a:tc>
                <a:tc>
                  <a:txBody>
                    <a:bodyPr/>
                    <a:lstStyle/>
                    <a:p>
                      <a:r>
                        <a:rPr lang="en-US" sz="1000" dirty="0"/>
                        <a:t>In case of an ND license the author has the right to re-use</a:t>
                      </a:r>
                      <a:r>
                        <a:rPr lang="en-US" sz="1000" b="0" dirty="0"/>
                        <a:t> </a:t>
                      </a:r>
                      <a:r>
                        <a:rPr lang="en-GB" sz="1000" b="0" i="0" u="none" strike="noStrike" kern="1200" baseline="0" dirty="0">
                          <a:solidFill>
                            <a:schemeClr val="dk1"/>
                          </a:solidFill>
                          <a:latin typeface="+mn-lt"/>
                          <a:ea typeface="+mn-ea"/>
                          <a:cs typeface="+mn-cs"/>
                        </a:rPr>
                        <a:t>Article Figures, Tables, Artwork and Selected Text up to 250 words.</a:t>
                      </a:r>
                    </a:p>
                    <a:p>
                      <a:r>
                        <a:rPr lang="en-GB" sz="1000" b="0" i="0" u="none" strike="noStrike" kern="1200" baseline="0" dirty="0">
                          <a:solidFill>
                            <a:schemeClr val="dk1"/>
                          </a:solidFill>
                          <a:latin typeface="+mn-lt"/>
                          <a:ea typeface="+mn-ea"/>
                          <a:cs typeface="+mn-cs"/>
                        </a:rPr>
                        <a:t>Author can give colleagues, professional societies and academic institutions the right to sell the article but only in the context of a course pack that is sold as hardcopy by an academic copy shop, or a society that sells a curated collection as part of a conference. The right for commercial re-use (by for example pharmaceutical company) can only be given by the publisher.</a:t>
                      </a:r>
                    </a:p>
                  </a:txBody>
                  <a:tcPr/>
                </a:tc>
                <a:extLst>
                  <a:ext uri="{0D108BD9-81ED-4DB2-BD59-A6C34878D82A}">
                    <a16:rowId xmlns:a16="http://schemas.microsoft.com/office/drawing/2014/main" val="1142349474"/>
                  </a:ext>
                </a:extLst>
              </a:tr>
              <a:tr h="365876">
                <a:tc>
                  <a:txBody>
                    <a:bodyPr/>
                    <a:lstStyle/>
                    <a:p>
                      <a:r>
                        <a:rPr lang="en-US" sz="1000" dirty="0"/>
                        <a:t>T&amp;F</a:t>
                      </a:r>
                    </a:p>
                  </a:txBody>
                  <a:tcPr/>
                </a:tc>
                <a:tc>
                  <a:txBody>
                    <a:bodyPr/>
                    <a:lstStyle/>
                    <a:p>
                      <a:r>
                        <a:rPr lang="en-US" sz="1000" dirty="0"/>
                        <a:t>Author is obligated to transfer ownership of license to publisher. Author keeps rights for commercial re-use and making derivatives for own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requests author for permission to sell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p>
                      <a:endParaRPr lang="en-US" sz="1000" dirty="0"/>
                    </a:p>
                  </a:txBody>
                  <a:tcPr/>
                </a:tc>
                <a:tc>
                  <a:txBody>
                    <a:bodyPr/>
                    <a:lstStyle/>
                    <a:p>
                      <a:r>
                        <a:rPr lang="en-US" sz="1000" i="1" dirty="0">
                          <a:highlight>
                            <a:srgbClr val="FFFF00"/>
                          </a:highlight>
                        </a:rPr>
                        <a:t>&lt;comment for ESAC: T&amp;F states in feedback that permission from the author for commercial re-use is required but there is no clear process description on the T&amp;F website&gt;</a:t>
                      </a:r>
                    </a:p>
                  </a:txBody>
                  <a:tcPr/>
                </a:tc>
                <a:extLst>
                  <a:ext uri="{0D108BD9-81ED-4DB2-BD59-A6C34878D82A}">
                    <a16:rowId xmlns:a16="http://schemas.microsoft.com/office/drawing/2014/main" val="522446928"/>
                  </a:ext>
                </a:extLst>
              </a:tr>
              <a:tr h="365876">
                <a:tc>
                  <a:txBody>
                    <a:bodyPr/>
                    <a:lstStyle/>
                    <a:p>
                      <a:r>
                        <a:rPr lang="en-US" sz="1000" dirty="0"/>
                        <a:t>Sage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p>
                  </a:txBody>
                  <a:tcPr/>
                </a:tc>
                <a:tc>
                  <a:txBody>
                    <a:bodyPr/>
                    <a:lstStyle/>
                    <a:p>
                      <a:r>
                        <a:rPr lang="en-US" sz="1000" dirty="0"/>
                        <a:t>Sage considers ‘</a:t>
                      </a:r>
                      <a:r>
                        <a:rPr lang="en-GB" sz="1000" b="0" i="0" kern="1200" dirty="0">
                          <a:solidFill>
                            <a:schemeClr val="dk1"/>
                          </a:solidFill>
                          <a:effectLst/>
                          <a:latin typeface="+mn-lt"/>
                          <a:ea typeface="+mn-ea"/>
                          <a:cs typeface="+mn-cs"/>
                        </a:rPr>
                        <a:t>distribution of the content to promote or market a person, product, course, service or organization’ as commercial use for which permission by Sage is required.</a:t>
                      </a:r>
                      <a:endParaRPr lang="en-US" sz="1000" dirty="0"/>
                    </a:p>
                  </a:txBody>
                  <a:tcPr/>
                </a:tc>
                <a:extLst>
                  <a:ext uri="{0D108BD9-81ED-4DB2-BD59-A6C34878D82A}">
                    <a16:rowId xmlns:a16="http://schemas.microsoft.com/office/drawing/2014/main" val="3936238189"/>
                  </a:ext>
                </a:extLst>
              </a:tr>
              <a:tr h="365876">
                <a:tc>
                  <a:txBody>
                    <a:bodyPr/>
                    <a:lstStyle/>
                    <a:p>
                      <a:r>
                        <a:rPr lang="en-US" sz="1000" dirty="0"/>
                        <a:t>ACS</a:t>
                      </a:r>
                    </a:p>
                  </a:txBody>
                  <a:tcPr/>
                </a:tc>
                <a:tc>
                  <a:txBody>
                    <a:bodyPr/>
                    <a:lstStyle/>
                    <a:p>
                      <a:endParaRPr lang="en-US" sz="1000" dirty="0"/>
                    </a:p>
                  </a:txBody>
                  <a:tcPr/>
                </a:tc>
                <a:tc>
                  <a:txBody>
                    <a:bodyPr/>
                    <a:lstStyle/>
                    <a:p>
                      <a:endParaRPr lang="en-US" sz="1000" dirty="0"/>
                    </a:p>
                  </a:txBody>
                  <a:tcPr/>
                </a:tc>
                <a:tc>
                  <a:txBody>
                    <a:bodyPr/>
                    <a:lstStyle/>
                    <a:p>
                      <a:endParaRPr lang="en-US" sz="1000" dirty="0"/>
                    </a:p>
                  </a:txBody>
                  <a:tcPr/>
                </a:tc>
                <a:tc>
                  <a:txBody>
                    <a:bodyPr/>
                    <a:lstStyle/>
                    <a:p>
                      <a:r>
                        <a:rPr lang="en-US" sz="1000" dirty="0">
                          <a:highlight>
                            <a:srgbClr val="FFFF00"/>
                          </a:highlight>
                        </a:rPr>
                        <a:t>&lt;comment for ESAC: not part of UKB survey because in our current contract all articles have CC BY as default&gt;</a:t>
                      </a:r>
                    </a:p>
                  </a:txBody>
                  <a:tcPr/>
                </a:tc>
                <a:extLst>
                  <a:ext uri="{0D108BD9-81ED-4DB2-BD59-A6C34878D82A}">
                    <a16:rowId xmlns:a16="http://schemas.microsoft.com/office/drawing/2014/main" val="1614552344"/>
                  </a:ext>
                </a:extLst>
              </a:tr>
              <a:tr h="365876">
                <a:tc>
                  <a:txBody>
                    <a:bodyPr/>
                    <a:lstStyle/>
                    <a:p>
                      <a:r>
                        <a:rPr lang="en-US" sz="1000" dirty="0"/>
                        <a:t>OUP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keeps rights for own commercial re-use (not by for-profit publisher or commercial organization) and making derivatives for own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who wants to commercially re-use the article and/or make derivatives, needs to submit a requests to the publisher. Author doesn’t become a user (see ‘position author’).</a:t>
                      </a:r>
                    </a:p>
                  </a:txBody>
                  <a:tcPr/>
                </a:tc>
                <a:tc>
                  <a:txBody>
                    <a:bodyPr/>
                    <a:lstStyle/>
                    <a:p>
                      <a:r>
                        <a:rPr lang="en-US" sz="1000" i="1" dirty="0">
                          <a:highlight>
                            <a:srgbClr val="FFFF00"/>
                          </a:highlight>
                        </a:rPr>
                        <a:t>&lt;comment for ESAC: OUP labels its ‘license to publish’ as confidential. This obstructs </a:t>
                      </a:r>
                      <a:r>
                        <a:rPr lang="en-US" sz="1000" i="1" dirty="0" err="1">
                          <a:highlight>
                            <a:srgbClr val="FFFF00"/>
                          </a:highlight>
                        </a:rPr>
                        <a:t>transparany</a:t>
                      </a:r>
                      <a:r>
                        <a:rPr lang="en-US" sz="1000" dirty="0"/>
                        <a:t>&gt;</a:t>
                      </a:r>
                    </a:p>
                  </a:txBody>
                  <a:tcPr/>
                </a:tc>
                <a:extLst>
                  <a:ext uri="{0D108BD9-81ED-4DB2-BD59-A6C34878D82A}">
                    <a16:rowId xmlns:a16="http://schemas.microsoft.com/office/drawing/2014/main" val="2120525258"/>
                  </a:ext>
                </a:extLst>
              </a:tr>
            </a:tbl>
          </a:graphicData>
        </a:graphic>
      </p:graphicFrame>
      <p:sp>
        <p:nvSpPr>
          <p:cNvPr id="2" name="Speech Bubble: Rectangle 1">
            <a:extLst>
              <a:ext uri="{FF2B5EF4-FFF2-40B4-BE49-F238E27FC236}">
                <a16:creationId xmlns:a16="http://schemas.microsoft.com/office/drawing/2014/main" id="{C100DDD8-91B8-5413-99BA-1F7EB97B3FB8}"/>
              </a:ext>
            </a:extLst>
          </p:cNvPr>
          <p:cNvSpPr/>
          <p:nvPr/>
        </p:nvSpPr>
        <p:spPr>
          <a:xfrm>
            <a:off x="1362307" y="1335800"/>
            <a:ext cx="2258122" cy="612648"/>
          </a:xfrm>
          <a:prstGeom prst="wedgeRectCallout">
            <a:avLst>
              <a:gd name="adj1" fmla="val -93678"/>
              <a:gd name="adj2" fmla="val -16866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policy (concept): author keeps rights for own use. Elsevier gets rights for 3</a:t>
            </a:r>
            <a:r>
              <a:rPr lang="en-US" sz="1200" baseline="30000" dirty="0"/>
              <a:t>rd</a:t>
            </a:r>
            <a:r>
              <a:rPr lang="en-US" sz="1200" dirty="0"/>
              <a:t> parties</a:t>
            </a:r>
          </a:p>
        </p:txBody>
      </p:sp>
      <p:sp>
        <p:nvSpPr>
          <p:cNvPr id="3" name="Speech Bubble: Rectangle 2">
            <a:extLst>
              <a:ext uri="{FF2B5EF4-FFF2-40B4-BE49-F238E27FC236}">
                <a16:creationId xmlns:a16="http://schemas.microsoft.com/office/drawing/2014/main" id="{0726DADF-E524-36CC-C333-5E654296EEA4}"/>
              </a:ext>
            </a:extLst>
          </p:cNvPr>
          <p:cNvSpPr/>
          <p:nvPr/>
        </p:nvSpPr>
        <p:spPr>
          <a:xfrm>
            <a:off x="8419173" y="1436161"/>
            <a:ext cx="2258122" cy="612648"/>
          </a:xfrm>
          <a:prstGeom prst="wedgeRectCallout">
            <a:avLst>
              <a:gd name="adj1" fmla="val 57186"/>
              <a:gd name="adj2" fmla="val -9949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policy (concept): NC can be used for non-commercial MOOCs</a:t>
            </a:r>
          </a:p>
        </p:txBody>
      </p:sp>
      <p:sp>
        <p:nvSpPr>
          <p:cNvPr id="5" name="Speech Bubble: Rectangle 4">
            <a:extLst>
              <a:ext uri="{FF2B5EF4-FFF2-40B4-BE49-F238E27FC236}">
                <a16:creationId xmlns:a16="http://schemas.microsoft.com/office/drawing/2014/main" id="{1A8BE9E1-723A-2ED1-207A-E40004E8919D}"/>
              </a:ext>
            </a:extLst>
          </p:cNvPr>
          <p:cNvSpPr/>
          <p:nvPr/>
        </p:nvSpPr>
        <p:spPr>
          <a:xfrm>
            <a:off x="4782014" y="1418946"/>
            <a:ext cx="2258122" cy="612648"/>
          </a:xfrm>
          <a:prstGeom prst="wedgeRectCallout">
            <a:avLst>
              <a:gd name="adj1" fmla="val -147999"/>
              <a:gd name="adj2" fmla="val 852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UKB agreement: author can request license </a:t>
            </a:r>
            <a:r>
              <a:rPr lang="en-US" sz="1200"/>
              <a:t>change CC </a:t>
            </a:r>
            <a:r>
              <a:rPr lang="en-US" sz="1200" dirty="0"/>
              <a:t>BY-NC / </a:t>
            </a:r>
            <a:r>
              <a:rPr lang="en-US" sz="1200"/>
              <a:t>NC-ND to </a:t>
            </a:r>
            <a:r>
              <a:rPr lang="en-US" sz="1200" dirty="0"/>
              <a:t>CC BY</a:t>
            </a:r>
          </a:p>
        </p:txBody>
      </p:sp>
      <p:sp>
        <p:nvSpPr>
          <p:cNvPr id="6" name="Speech Bubble: Rectangle 5">
            <a:extLst>
              <a:ext uri="{FF2B5EF4-FFF2-40B4-BE49-F238E27FC236}">
                <a16:creationId xmlns:a16="http://schemas.microsoft.com/office/drawing/2014/main" id="{4C5336C0-EAF1-896C-33BA-227F2C573B1B}"/>
              </a:ext>
            </a:extLst>
          </p:cNvPr>
          <p:cNvSpPr/>
          <p:nvPr/>
        </p:nvSpPr>
        <p:spPr>
          <a:xfrm>
            <a:off x="394010" y="4776407"/>
            <a:ext cx="2258122" cy="612648"/>
          </a:xfrm>
          <a:prstGeom prst="wedgeRectCallout">
            <a:avLst>
              <a:gd name="adj1" fmla="val -55407"/>
              <a:gd name="adj2" fmla="val -24601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UKB contract: CC BY = default, option to choose restrictive license.</a:t>
            </a:r>
          </a:p>
        </p:txBody>
      </p:sp>
      <p:sp>
        <p:nvSpPr>
          <p:cNvPr id="7" name="Speech Bubble: Rectangle 6">
            <a:extLst>
              <a:ext uri="{FF2B5EF4-FFF2-40B4-BE49-F238E27FC236}">
                <a16:creationId xmlns:a16="http://schemas.microsoft.com/office/drawing/2014/main" id="{1BDC913E-A102-2865-CEDE-AA66E6E47D94}"/>
              </a:ext>
            </a:extLst>
          </p:cNvPr>
          <p:cNvSpPr/>
          <p:nvPr/>
        </p:nvSpPr>
        <p:spPr>
          <a:xfrm>
            <a:off x="2849137" y="4751545"/>
            <a:ext cx="6188926" cy="1487562"/>
          </a:xfrm>
          <a:prstGeom prst="wedgeRectCallout">
            <a:avLst>
              <a:gd name="adj1" fmla="val -79544"/>
              <a:gd name="adj2" fmla="val -13026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UKB contract: </a:t>
            </a:r>
            <a:r>
              <a:rPr lang="en-US" sz="1200" i="1" dirty="0">
                <a:effectLst/>
                <a:latin typeface="Calibri" panose="020F0502020204030204" pitchFamily="34" charset="0"/>
                <a:ea typeface="Calibri" panose="020F0502020204030204" pitchFamily="34" charset="0"/>
              </a:rPr>
              <a:t>In case the Eligible Author prefers to publish under a more restrictive Creative Commons license (CC BY-NC, CC BY-ND or CC BY-NC-ND or another NC/ND variant), the Author will not be under any obligation to license the commercial or derivative rights reserved under the restrictive license to the Publisher. The Publisher will clearly inform the Submitting Author that in case the author(s) choose(s) to publish under a restrictive CC license, the commercial and/or derivative rights are retained by the Eligible Authors, without the obligation to license these rights to the Publisher. </a:t>
            </a:r>
            <a:r>
              <a:rPr lang="en-US" sz="1200" dirty="0">
                <a:effectLst/>
                <a:latin typeface="Calibri" panose="020F0502020204030204" pitchFamily="34" charset="0"/>
                <a:ea typeface="Calibri" panose="020F0502020204030204" pitchFamily="34" charset="0"/>
              </a:rPr>
              <a:t>Status implementation will be checked in April</a:t>
            </a:r>
            <a:endParaRPr lang="en-US" sz="1200" dirty="0"/>
          </a:p>
        </p:txBody>
      </p:sp>
    </p:spTree>
    <p:extLst>
      <p:ext uri="{BB962C8B-B14F-4D97-AF65-F5344CB8AC3E}">
        <p14:creationId xmlns:p14="http://schemas.microsoft.com/office/powerpoint/2010/main" val="129853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F94DBE9-7814-9048-EB12-61FD7FF70713}"/>
              </a:ext>
            </a:extLst>
          </p:cNvPr>
          <p:cNvGraphicFramePr>
            <a:graphicFrameLocks noGrp="1"/>
          </p:cNvGraphicFramePr>
          <p:nvPr>
            <p:extLst>
              <p:ext uri="{D42A27DB-BD31-4B8C-83A1-F6EECF244321}">
                <p14:modId xmlns:p14="http://schemas.microsoft.com/office/powerpoint/2010/main" val="458516212"/>
              </p:ext>
            </p:extLst>
          </p:nvPr>
        </p:nvGraphicFramePr>
        <p:xfrm>
          <a:off x="0" y="0"/>
          <a:ext cx="12192000" cy="3627236"/>
        </p:xfrm>
        <a:graphic>
          <a:graphicData uri="http://schemas.openxmlformats.org/drawingml/2006/table">
            <a:tbl>
              <a:tblPr firstRow="1" bandRow="1">
                <a:tableStyleId>{5C22544A-7EE6-4342-B048-85BDC9FD1C3A}</a:tableStyleId>
              </a:tblPr>
              <a:tblGrid>
                <a:gridCol w="702973">
                  <a:extLst>
                    <a:ext uri="{9D8B030D-6E8A-4147-A177-3AD203B41FA5}">
                      <a16:colId xmlns:a16="http://schemas.microsoft.com/office/drawing/2014/main" val="1029221506"/>
                    </a:ext>
                  </a:extLst>
                </a:gridCol>
                <a:gridCol w="1923029">
                  <a:extLst>
                    <a:ext uri="{9D8B030D-6E8A-4147-A177-3AD203B41FA5}">
                      <a16:colId xmlns:a16="http://schemas.microsoft.com/office/drawing/2014/main" val="32487165"/>
                    </a:ext>
                  </a:extLst>
                </a:gridCol>
                <a:gridCol w="2756341">
                  <a:extLst>
                    <a:ext uri="{9D8B030D-6E8A-4147-A177-3AD203B41FA5}">
                      <a16:colId xmlns:a16="http://schemas.microsoft.com/office/drawing/2014/main" val="845919150"/>
                    </a:ext>
                  </a:extLst>
                </a:gridCol>
                <a:gridCol w="2724291">
                  <a:extLst>
                    <a:ext uri="{9D8B030D-6E8A-4147-A177-3AD203B41FA5}">
                      <a16:colId xmlns:a16="http://schemas.microsoft.com/office/drawing/2014/main" val="2986021579"/>
                    </a:ext>
                  </a:extLst>
                </a:gridCol>
                <a:gridCol w="4085366">
                  <a:extLst>
                    <a:ext uri="{9D8B030D-6E8A-4147-A177-3AD203B41FA5}">
                      <a16:colId xmlns:a16="http://schemas.microsoft.com/office/drawing/2014/main" val="2174034691"/>
                    </a:ext>
                  </a:extLst>
                </a:gridCol>
              </a:tblGrid>
              <a:tr h="365876">
                <a:tc>
                  <a:txBody>
                    <a:bodyPr/>
                    <a:lstStyle/>
                    <a:p>
                      <a:r>
                        <a:rPr lang="en-US" sz="1000" dirty="0"/>
                        <a:t>Publisher</a:t>
                      </a:r>
                    </a:p>
                  </a:txBody>
                  <a:tcPr/>
                </a:tc>
                <a:tc>
                  <a:txBody>
                    <a:bodyPr/>
                    <a:lstStyle/>
                    <a:p>
                      <a:r>
                        <a:rPr lang="en-US" sz="1000" dirty="0"/>
                        <a:t>Position author</a:t>
                      </a:r>
                    </a:p>
                  </a:txBody>
                  <a:tcPr/>
                </a:tc>
                <a:tc>
                  <a:txBody>
                    <a:bodyPr/>
                    <a:lstStyle/>
                    <a:p>
                      <a:r>
                        <a:rPr lang="en-US" sz="1000" dirty="0"/>
                        <a:t>Position Publisher</a:t>
                      </a:r>
                    </a:p>
                  </a:txBody>
                  <a:tcPr/>
                </a:tc>
                <a:tc>
                  <a:txBody>
                    <a:bodyPr/>
                    <a:lstStyle/>
                    <a:p>
                      <a:r>
                        <a:rPr lang="en-US" sz="1000" dirty="0"/>
                        <a:t>Position user</a:t>
                      </a:r>
                    </a:p>
                  </a:txBody>
                  <a:tcPr/>
                </a:tc>
                <a:tc>
                  <a:txBody>
                    <a:bodyPr/>
                    <a:lstStyle/>
                    <a:p>
                      <a:r>
                        <a:rPr lang="en-US" sz="1000" dirty="0"/>
                        <a:t>Remarks</a:t>
                      </a:r>
                    </a:p>
                  </a:txBody>
                  <a:tcPr/>
                </a:tc>
                <a:extLst>
                  <a:ext uri="{0D108BD9-81ED-4DB2-BD59-A6C34878D82A}">
                    <a16:rowId xmlns:a16="http://schemas.microsoft.com/office/drawing/2014/main" val="3705816641"/>
                  </a:ext>
                </a:extLst>
              </a:tr>
              <a:tr h="365876">
                <a:tc>
                  <a:txBody>
                    <a:bodyPr/>
                    <a:lstStyle/>
                    <a:p>
                      <a:r>
                        <a:rPr lang="en-US" sz="1000" dirty="0"/>
                        <a:t>CUP</a:t>
                      </a:r>
                    </a:p>
                  </a:txBody>
                  <a:tcPr/>
                </a:tc>
                <a:tc>
                  <a:txBody>
                    <a:bodyPr/>
                    <a:lstStyle/>
                    <a:p>
                      <a:r>
                        <a:rPr lang="en-GB" sz="1000" b="0" i="0" u="none" strike="noStrike" kern="1200" baseline="0" dirty="0">
                          <a:solidFill>
                            <a:schemeClr val="dk1"/>
                          </a:solidFill>
                          <a:latin typeface="+mn-lt"/>
                          <a:ea typeface="+mn-ea"/>
                          <a:cs typeface="+mn-cs"/>
                        </a:rPr>
                        <a:t>Author gives publisher a non-exclusive licence to publish, reproduce, distribute, and sell the publication, or any part of it.</a:t>
                      </a:r>
                      <a:endParaRPr lang="en-US" sz="1000" dirty="0"/>
                    </a:p>
                  </a:txBody>
                  <a:tcPr/>
                </a:tc>
                <a:tc>
                  <a:txBody>
                    <a:bodyPr/>
                    <a:lstStyle/>
                    <a:p>
                      <a:r>
                        <a:rPr lang="en-US" sz="1000" dirty="0"/>
                        <a:t>Publisher has the non-exclusive right to publish, reproduce, distribute and sell the publication, or any part of it. Publisher manages the license.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r>
                        <a:rPr lang="en-US" sz="1000" dirty="0">
                          <a:highlight>
                            <a:srgbClr val="FFFF00"/>
                          </a:highlight>
                        </a:rPr>
                        <a:t>&lt;comment to ESAC: a non-exclusive right, suggests that not only the publisher but also the author can grant users the right to commercially re-use the article and/or make derivatives.&gt;</a:t>
                      </a:r>
                    </a:p>
                    <a:p>
                      <a:r>
                        <a:rPr lang="en-US" sz="1000" dirty="0"/>
                        <a:t>CUP explicitly mentions sharing on social media as ‘commercial usage’</a:t>
                      </a:r>
                    </a:p>
                  </a:txBody>
                  <a:tcPr/>
                </a:tc>
                <a:extLst>
                  <a:ext uri="{0D108BD9-81ED-4DB2-BD59-A6C34878D82A}">
                    <a16:rowId xmlns:a16="http://schemas.microsoft.com/office/drawing/2014/main" val="2914498306"/>
                  </a:ext>
                </a:extLst>
              </a:tr>
              <a:tr h="365876">
                <a:tc>
                  <a:txBody>
                    <a:bodyPr/>
                    <a:lstStyle/>
                    <a:p>
                      <a:r>
                        <a:rPr lang="en-US" sz="1000" dirty="0"/>
                        <a:t>LWW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endParaRPr lang="en-US" sz="1000" dirty="0"/>
                    </a:p>
                  </a:txBody>
                  <a:tcPr/>
                </a:tc>
                <a:extLst>
                  <a:ext uri="{0D108BD9-81ED-4DB2-BD59-A6C34878D82A}">
                    <a16:rowId xmlns:a16="http://schemas.microsoft.com/office/drawing/2014/main" val="878636716"/>
                  </a:ext>
                </a:extLst>
              </a:tr>
              <a:tr h="365876">
                <a:tc>
                  <a:txBody>
                    <a:bodyPr/>
                    <a:lstStyle/>
                    <a:p>
                      <a:r>
                        <a:rPr lang="en-US" sz="1000" dirty="0"/>
                        <a:t>RSC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r>
                        <a:rPr lang="en-US" sz="1000" dirty="0"/>
                        <a:t>RSC doesn’t use ‘ND’, only CC BY-NC as restrictive license. </a:t>
                      </a:r>
                    </a:p>
                  </a:txBody>
                  <a:tcPr/>
                </a:tc>
                <a:extLst>
                  <a:ext uri="{0D108BD9-81ED-4DB2-BD59-A6C34878D82A}">
                    <a16:rowId xmlns:a16="http://schemas.microsoft.com/office/drawing/2014/main" val="1237629909"/>
                  </a:ext>
                </a:extLst>
              </a:tr>
              <a:tr h="365876">
                <a:tc>
                  <a:txBody>
                    <a:bodyPr/>
                    <a:lstStyle/>
                    <a:p>
                      <a:r>
                        <a:rPr lang="en-US" sz="1000" dirty="0"/>
                        <a:t>Karger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endParaRPr lang="en-US" sz="1000" dirty="0"/>
                    </a:p>
                  </a:txBody>
                  <a:tcPr/>
                </a:tc>
                <a:extLst>
                  <a:ext uri="{0D108BD9-81ED-4DB2-BD59-A6C34878D82A}">
                    <a16:rowId xmlns:a16="http://schemas.microsoft.com/office/drawing/2014/main" val="2703807494"/>
                  </a:ext>
                </a:extLst>
              </a:tr>
            </a:tbl>
          </a:graphicData>
        </a:graphic>
      </p:graphicFrame>
    </p:spTree>
    <p:extLst>
      <p:ext uri="{BB962C8B-B14F-4D97-AF65-F5344CB8AC3E}">
        <p14:creationId xmlns:p14="http://schemas.microsoft.com/office/powerpoint/2010/main" val="30226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F94DBE9-7814-9048-EB12-61FD7FF70713}"/>
              </a:ext>
            </a:extLst>
          </p:cNvPr>
          <p:cNvGraphicFramePr>
            <a:graphicFrameLocks noGrp="1"/>
          </p:cNvGraphicFramePr>
          <p:nvPr>
            <p:extLst>
              <p:ext uri="{D42A27DB-BD31-4B8C-83A1-F6EECF244321}">
                <p14:modId xmlns:p14="http://schemas.microsoft.com/office/powerpoint/2010/main" val="2280390505"/>
              </p:ext>
            </p:extLst>
          </p:nvPr>
        </p:nvGraphicFramePr>
        <p:xfrm>
          <a:off x="0" y="0"/>
          <a:ext cx="12192000" cy="3627236"/>
        </p:xfrm>
        <a:graphic>
          <a:graphicData uri="http://schemas.openxmlformats.org/drawingml/2006/table">
            <a:tbl>
              <a:tblPr firstRow="1" bandRow="1">
                <a:tableStyleId>{5C22544A-7EE6-4342-B048-85BDC9FD1C3A}</a:tableStyleId>
              </a:tblPr>
              <a:tblGrid>
                <a:gridCol w="702973">
                  <a:extLst>
                    <a:ext uri="{9D8B030D-6E8A-4147-A177-3AD203B41FA5}">
                      <a16:colId xmlns:a16="http://schemas.microsoft.com/office/drawing/2014/main" val="1029221506"/>
                    </a:ext>
                  </a:extLst>
                </a:gridCol>
                <a:gridCol w="1923029">
                  <a:extLst>
                    <a:ext uri="{9D8B030D-6E8A-4147-A177-3AD203B41FA5}">
                      <a16:colId xmlns:a16="http://schemas.microsoft.com/office/drawing/2014/main" val="32487165"/>
                    </a:ext>
                  </a:extLst>
                </a:gridCol>
                <a:gridCol w="2756341">
                  <a:extLst>
                    <a:ext uri="{9D8B030D-6E8A-4147-A177-3AD203B41FA5}">
                      <a16:colId xmlns:a16="http://schemas.microsoft.com/office/drawing/2014/main" val="845919150"/>
                    </a:ext>
                  </a:extLst>
                </a:gridCol>
                <a:gridCol w="2724291">
                  <a:extLst>
                    <a:ext uri="{9D8B030D-6E8A-4147-A177-3AD203B41FA5}">
                      <a16:colId xmlns:a16="http://schemas.microsoft.com/office/drawing/2014/main" val="2986021579"/>
                    </a:ext>
                  </a:extLst>
                </a:gridCol>
                <a:gridCol w="4085366">
                  <a:extLst>
                    <a:ext uri="{9D8B030D-6E8A-4147-A177-3AD203B41FA5}">
                      <a16:colId xmlns:a16="http://schemas.microsoft.com/office/drawing/2014/main" val="2174034691"/>
                    </a:ext>
                  </a:extLst>
                </a:gridCol>
              </a:tblGrid>
              <a:tr h="365876">
                <a:tc>
                  <a:txBody>
                    <a:bodyPr/>
                    <a:lstStyle/>
                    <a:p>
                      <a:r>
                        <a:rPr lang="en-US" sz="1000" dirty="0"/>
                        <a:t>Publisher</a:t>
                      </a:r>
                    </a:p>
                  </a:txBody>
                  <a:tcPr/>
                </a:tc>
                <a:tc>
                  <a:txBody>
                    <a:bodyPr/>
                    <a:lstStyle/>
                    <a:p>
                      <a:r>
                        <a:rPr lang="en-US" sz="1000" dirty="0"/>
                        <a:t>Position author</a:t>
                      </a:r>
                    </a:p>
                  </a:txBody>
                  <a:tcPr/>
                </a:tc>
                <a:tc>
                  <a:txBody>
                    <a:bodyPr/>
                    <a:lstStyle/>
                    <a:p>
                      <a:r>
                        <a:rPr lang="en-US" sz="1000" dirty="0"/>
                        <a:t>Position Publisher</a:t>
                      </a:r>
                    </a:p>
                  </a:txBody>
                  <a:tcPr/>
                </a:tc>
                <a:tc>
                  <a:txBody>
                    <a:bodyPr/>
                    <a:lstStyle/>
                    <a:p>
                      <a:r>
                        <a:rPr lang="en-US" sz="1000" dirty="0"/>
                        <a:t>Position user</a:t>
                      </a:r>
                    </a:p>
                  </a:txBody>
                  <a:tcPr/>
                </a:tc>
                <a:tc>
                  <a:txBody>
                    <a:bodyPr/>
                    <a:lstStyle/>
                    <a:p>
                      <a:r>
                        <a:rPr lang="en-US" sz="1000" dirty="0"/>
                        <a:t>Remarks</a:t>
                      </a:r>
                    </a:p>
                  </a:txBody>
                  <a:tcPr/>
                </a:tc>
                <a:extLst>
                  <a:ext uri="{0D108BD9-81ED-4DB2-BD59-A6C34878D82A}">
                    <a16:rowId xmlns:a16="http://schemas.microsoft.com/office/drawing/2014/main" val="3705816641"/>
                  </a:ext>
                </a:extLst>
              </a:tr>
              <a:tr h="365876">
                <a:tc>
                  <a:txBody>
                    <a:bodyPr/>
                    <a:lstStyle/>
                    <a:p>
                      <a:r>
                        <a:rPr lang="en-US" sz="1000" dirty="0"/>
                        <a:t>CUP</a:t>
                      </a:r>
                    </a:p>
                  </a:txBody>
                  <a:tcPr/>
                </a:tc>
                <a:tc>
                  <a:txBody>
                    <a:bodyPr/>
                    <a:lstStyle/>
                    <a:p>
                      <a:r>
                        <a:rPr lang="en-GB" sz="1000" b="0" i="0" u="none" strike="noStrike" kern="1200" baseline="0" dirty="0">
                          <a:solidFill>
                            <a:schemeClr val="dk1"/>
                          </a:solidFill>
                          <a:latin typeface="+mn-lt"/>
                          <a:ea typeface="+mn-ea"/>
                          <a:cs typeface="+mn-cs"/>
                        </a:rPr>
                        <a:t>Author gives publisher a non-exclusive licence to publish, reproduce, distribute, and sell the publication, or any part of it.</a:t>
                      </a:r>
                      <a:endParaRPr lang="en-US" sz="1000" dirty="0"/>
                    </a:p>
                  </a:txBody>
                  <a:tcPr/>
                </a:tc>
                <a:tc>
                  <a:txBody>
                    <a:bodyPr/>
                    <a:lstStyle/>
                    <a:p>
                      <a:r>
                        <a:rPr lang="en-US" sz="1000" dirty="0"/>
                        <a:t>Publisher has the non-exclusive right to publish, reproduce, distribute and sell the publication, or any part of it. Publisher manages the license.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r>
                        <a:rPr lang="en-US" sz="1000" dirty="0">
                          <a:highlight>
                            <a:srgbClr val="FFFF00"/>
                          </a:highlight>
                        </a:rPr>
                        <a:t>&lt;comment to ESAC: a non-exclusive right, suggests that not only the publisher but also the author can grant users the right to commercially re-use the article and/or make derivatives.&gt;</a:t>
                      </a:r>
                    </a:p>
                    <a:p>
                      <a:r>
                        <a:rPr lang="en-US" sz="1000" dirty="0"/>
                        <a:t>CUP explicitly mentions sharing on social media as ‘commercial usage’</a:t>
                      </a:r>
                    </a:p>
                  </a:txBody>
                  <a:tcPr/>
                </a:tc>
                <a:extLst>
                  <a:ext uri="{0D108BD9-81ED-4DB2-BD59-A6C34878D82A}">
                    <a16:rowId xmlns:a16="http://schemas.microsoft.com/office/drawing/2014/main" val="2914498306"/>
                  </a:ext>
                </a:extLst>
              </a:tr>
              <a:tr h="365876">
                <a:tc>
                  <a:txBody>
                    <a:bodyPr/>
                    <a:lstStyle/>
                    <a:p>
                      <a:r>
                        <a:rPr lang="en-US" sz="1000" dirty="0"/>
                        <a:t>LWW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endParaRPr lang="en-US" sz="1000" dirty="0"/>
                    </a:p>
                  </a:txBody>
                  <a:tcPr/>
                </a:tc>
                <a:extLst>
                  <a:ext uri="{0D108BD9-81ED-4DB2-BD59-A6C34878D82A}">
                    <a16:rowId xmlns:a16="http://schemas.microsoft.com/office/drawing/2014/main" val="878636716"/>
                  </a:ext>
                </a:extLst>
              </a:tr>
              <a:tr h="365876">
                <a:tc>
                  <a:txBody>
                    <a:bodyPr/>
                    <a:lstStyle/>
                    <a:p>
                      <a:r>
                        <a:rPr lang="en-US" sz="1000" dirty="0"/>
                        <a:t>RSC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r>
                        <a:rPr lang="en-US" sz="1000" dirty="0"/>
                        <a:t>RSC doesn’t use ‘ND’, only CC BY-NC as restrictive license. </a:t>
                      </a:r>
                    </a:p>
                  </a:txBody>
                  <a:tcPr/>
                </a:tc>
                <a:extLst>
                  <a:ext uri="{0D108BD9-81ED-4DB2-BD59-A6C34878D82A}">
                    <a16:rowId xmlns:a16="http://schemas.microsoft.com/office/drawing/2014/main" val="1237629909"/>
                  </a:ext>
                </a:extLst>
              </a:tr>
              <a:tr h="365876">
                <a:tc>
                  <a:txBody>
                    <a:bodyPr/>
                    <a:lstStyle/>
                    <a:p>
                      <a:r>
                        <a:rPr lang="en-US" sz="1000" dirty="0"/>
                        <a:t>Karger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Author is obligated to transfer ownership of license to publisher. Author becomes user.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Owner of the license. Has right to re-use the article regardless license restrictions. Can also sell the right for commercial re-use to user. Publisher doesn’t consult author before selling re-use right to commercial party.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User (including the author) who wants to commercially re-use the article and/or make derivatives, needs to submit a requests to the publisher.</a:t>
                      </a:r>
                      <a:endParaRPr lang="en-US" sz="1000" dirty="0">
                        <a:highlight>
                          <a:srgbClr val="FFFF00"/>
                        </a:highlight>
                      </a:endParaRPr>
                    </a:p>
                  </a:txBody>
                  <a:tcPr/>
                </a:tc>
                <a:tc>
                  <a:txBody>
                    <a:bodyPr/>
                    <a:lstStyle/>
                    <a:p>
                      <a:endParaRPr lang="en-US" sz="1000" dirty="0"/>
                    </a:p>
                  </a:txBody>
                  <a:tcPr/>
                </a:tc>
                <a:extLst>
                  <a:ext uri="{0D108BD9-81ED-4DB2-BD59-A6C34878D82A}">
                    <a16:rowId xmlns:a16="http://schemas.microsoft.com/office/drawing/2014/main" val="2703807494"/>
                  </a:ext>
                </a:extLst>
              </a:tr>
            </a:tbl>
          </a:graphicData>
        </a:graphic>
      </p:graphicFrame>
      <p:sp>
        <p:nvSpPr>
          <p:cNvPr id="2" name="Speech Bubble: Rectangle 1">
            <a:extLst>
              <a:ext uri="{FF2B5EF4-FFF2-40B4-BE49-F238E27FC236}">
                <a16:creationId xmlns:a16="http://schemas.microsoft.com/office/drawing/2014/main" id="{40B0C128-D09A-7E81-D94A-5CF1088BC1E5}"/>
              </a:ext>
            </a:extLst>
          </p:cNvPr>
          <p:cNvSpPr/>
          <p:nvPr/>
        </p:nvSpPr>
        <p:spPr>
          <a:xfrm>
            <a:off x="633761" y="2507134"/>
            <a:ext cx="2258122" cy="612648"/>
          </a:xfrm>
          <a:prstGeom prst="wedgeRectCallout">
            <a:avLst>
              <a:gd name="adj1" fmla="val -55407"/>
              <a:gd name="adj2" fmla="val -24601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t>New UKB contract: CC BY = default, no option to choose restrictive license.</a:t>
            </a:r>
          </a:p>
        </p:txBody>
      </p:sp>
    </p:spTree>
    <p:extLst>
      <p:ext uri="{BB962C8B-B14F-4D97-AF65-F5344CB8AC3E}">
        <p14:creationId xmlns:p14="http://schemas.microsoft.com/office/powerpoint/2010/main" val="1572311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4272</TotalTime>
  <Words>2883</Words>
  <Application>Microsoft Office PowerPoint</Application>
  <PresentationFormat>Widescreen</PresentationFormat>
  <Paragraphs>141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Vrije Universiteit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Schalken, A.F. (Arjan)</dc:creator>
  <cp:lastModifiedBy>Schalken, A.F. (Arjan)</cp:lastModifiedBy>
  <cp:revision>2</cp:revision>
  <dcterms:created xsi:type="dcterms:W3CDTF">2024-02-23T08:52:29Z</dcterms:created>
  <dcterms:modified xsi:type="dcterms:W3CDTF">2024-03-18T06:55:00Z</dcterms:modified>
</cp:coreProperties>
</file>